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67" r:id="rId5"/>
    <p:sldId id="501" r:id="rId6"/>
    <p:sldId id="609" r:id="rId7"/>
    <p:sldId id="369" r:id="rId8"/>
    <p:sldId id="278" r:id="rId9"/>
    <p:sldId id="277" r:id="rId10"/>
    <p:sldId id="276" r:id="rId11"/>
    <p:sldId id="370" r:id="rId12"/>
    <p:sldId id="368" r:id="rId13"/>
    <p:sldId id="262" r:id="rId14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817"/>
    <a:srgbClr val="B6B4DF"/>
    <a:srgbClr val="FED771"/>
    <a:srgbClr val="41395F"/>
    <a:srgbClr val="D1E0D7"/>
    <a:srgbClr val="CEC5A6"/>
    <a:srgbClr val="FAA21B"/>
    <a:srgbClr val="802245"/>
    <a:srgbClr val="003B4C"/>
    <a:srgbClr val="EF3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9" autoAdjust="0"/>
    <p:restoredTop sz="93797" autoAdjust="0"/>
  </p:normalViewPr>
  <p:slideViewPr>
    <p:cSldViewPr snapToGrid="0">
      <p:cViewPr varScale="1">
        <p:scale>
          <a:sx n="131" d="100"/>
          <a:sy n="131" d="100"/>
        </p:scale>
        <p:origin x="600" y="176"/>
      </p:cViewPr>
      <p:guideLst>
        <p:guide orient="horz" pos="25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B819AF7-087B-4350-A34E-3C5917694D2F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A788CEC-CB7E-455C-9D3E-63BB4C61F23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740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1DE8-81D9-4449-9487-D140A8DCE540}" type="datetimeFigureOut">
              <a:rPr lang="en-CA" smtClean="0"/>
              <a:t>2023-08-23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868363"/>
            <a:ext cx="4171950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2413"/>
            <a:ext cx="4002088" cy="3476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02413"/>
            <a:ext cx="4002088" cy="3476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6CC49-3455-4E0D-8E06-B9431725445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967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6CC49-3455-4E0D-8E06-B9431725445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19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6CC49-3455-4E0D-8E06-B9431725445F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594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canada.ca/en/polar-knowledge" TargetMode="External"/><Relationship Id="rId3" Type="http://schemas.openxmlformats.org/officeDocument/2006/relationships/hyperlink" Target="https://twitter.com/POLAIRECanada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www.instagram.com/savoir.polaire/" TargetMode="External"/><Relationship Id="rId2" Type="http://schemas.openxmlformats.org/officeDocument/2006/relationships/hyperlink" Target="https://twitter.com/polarcanada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polar.knowledge/" TargetMode="External"/><Relationship Id="rId5" Type="http://schemas.openxmlformats.org/officeDocument/2006/relationships/hyperlink" Target="https://www.facebook.com/Savoirpolaire/" TargetMode="External"/><Relationship Id="rId10" Type="http://schemas.openxmlformats.org/officeDocument/2006/relationships/hyperlink" Target="mailto:Info@polar.gc.ca" TargetMode="External"/><Relationship Id="rId4" Type="http://schemas.openxmlformats.org/officeDocument/2006/relationships/hyperlink" Target="https://www.facebook.com/PolarKnowledge/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www.canada.ca/fr/savoir-polaire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A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750" y="3789364"/>
            <a:ext cx="10601324" cy="792684"/>
          </a:xfrm>
        </p:spPr>
        <p:txBody>
          <a:bodyPr>
            <a:noAutofit/>
          </a:bodyPr>
          <a:lstStyle>
            <a:lvl1pPr marL="0" indent="0" algn="ctr">
              <a:buNone/>
              <a:defRPr sz="25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93749" y="1235877"/>
            <a:ext cx="10601325" cy="149727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Polar Knowledge Canada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93749" y="2733152"/>
            <a:ext cx="10601325" cy="1056212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latin typeface="+mn-lt"/>
              </a:defRPr>
            </a:lvl1pPr>
          </a:lstStyle>
          <a:p>
            <a:pPr lvl="0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563" y="759550"/>
            <a:ext cx="1971696" cy="1046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89429"/>
            <a:ext cx="12192000" cy="24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1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793749"/>
            <a:ext cx="10601324" cy="887413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1" y="1808163"/>
            <a:ext cx="5043488" cy="696912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1" y="2632076"/>
            <a:ext cx="5043487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6350" y="1808163"/>
            <a:ext cx="5038724" cy="696912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6350" y="2636838"/>
            <a:ext cx="5038724" cy="3424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0364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 userDrawn="1">
          <p15:clr>
            <a:srgbClr val="FBAE40"/>
          </p15:clr>
        </p15:guide>
        <p15:guide id="2" orient="horz" pos="1661" userDrawn="1">
          <p15:clr>
            <a:srgbClr val="FBAE40"/>
          </p15:clr>
        </p15:guide>
        <p15:guide id="3" pos="3677" userDrawn="1">
          <p15:clr>
            <a:srgbClr val="FBAE40"/>
          </p15:clr>
        </p15:guide>
        <p15:guide id="4" pos="40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793749"/>
            <a:ext cx="10601324" cy="887413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1" y="1808163"/>
            <a:ext cx="3190874" cy="684212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2" y="2632076"/>
            <a:ext cx="3190874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4198" y="1808163"/>
            <a:ext cx="3190875" cy="684212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4198" y="2636838"/>
            <a:ext cx="3190876" cy="3424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498975" y="1808163"/>
            <a:ext cx="3192463" cy="684212"/>
          </a:xfrm>
        </p:spPr>
        <p:txBody>
          <a:bodyPr anchor="b" anchorCtr="0">
            <a:noAutofit/>
          </a:bodyPr>
          <a:lstStyle>
            <a:lvl1pPr marL="0" indent="0">
              <a:buNone/>
              <a:defRPr sz="2500" b="1">
                <a:latin typeface="+mn-lt"/>
              </a:defRPr>
            </a:lvl1pPr>
            <a:lvl2pPr marL="457200" indent="0">
              <a:buNone/>
              <a:defRPr sz="2500" b="1">
                <a:latin typeface="+mn-lt"/>
              </a:defRPr>
            </a:lvl2pPr>
            <a:lvl3pPr marL="914400" indent="0">
              <a:buNone/>
              <a:defRPr sz="2500" b="1">
                <a:latin typeface="+mn-lt"/>
              </a:defRPr>
            </a:lvl3pPr>
            <a:lvl4pPr marL="1371600" indent="0">
              <a:buNone/>
              <a:defRPr sz="2500" b="1">
                <a:latin typeface="+mn-lt"/>
              </a:defRPr>
            </a:lvl4pPr>
            <a:lvl5pPr marL="1828800" indent="0">
              <a:buNone/>
              <a:defRPr sz="2500" b="1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4498975" y="2636838"/>
            <a:ext cx="3192463" cy="3424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5844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834" userDrawn="1">
          <p15:clr>
            <a:srgbClr val="FBAE40"/>
          </p15:clr>
        </p15:guide>
        <p15:guide id="1" orient="horz" pos="1570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pos="2510" userDrawn="1">
          <p15:clr>
            <a:srgbClr val="FBAE40"/>
          </p15:clr>
        </p15:guide>
        <p15:guide id="4" pos="5170" userDrawn="1">
          <p15:clr>
            <a:srgbClr val="FBAE40"/>
          </p15:clr>
        </p15:guide>
        <p15:guide id="5" pos="484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793749"/>
            <a:ext cx="10601324" cy="887413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93750" y="2097088"/>
            <a:ext cx="5043487" cy="26386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0" y="4868863"/>
            <a:ext cx="5043487" cy="11922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356350" y="2097088"/>
            <a:ext cx="5043487" cy="26386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56350" y="4868863"/>
            <a:ext cx="5043487" cy="11922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693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067" userDrawn="1">
          <p15:clr>
            <a:srgbClr val="FBAE40"/>
          </p15:clr>
        </p15:guide>
        <p15:guide id="1" orient="horz" pos="1321" userDrawn="1">
          <p15:clr>
            <a:srgbClr val="FBAE40"/>
          </p15:clr>
        </p15:guide>
        <p15:guide id="2" orient="horz" pos="2976" userDrawn="1">
          <p15:clr>
            <a:srgbClr val="FBAE40"/>
          </p15:clr>
        </p15:guide>
        <p15:guide id="3" pos="3677">
          <p15:clr>
            <a:srgbClr val="FBAE40"/>
          </p15:clr>
        </p15:guide>
        <p15:guide id="4" pos="40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793749"/>
            <a:ext cx="10601324" cy="887413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93750" y="2060575"/>
            <a:ext cx="3190875" cy="2663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498975" y="2060574"/>
            <a:ext cx="3190875" cy="2663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207375" y="2060573"/>
            <a:ext cx="3190875" cy="2663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3750" y="4868863"/>
            <a:ext cx="3190875" cy="11922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00563" y="4870581"/>
            <a:ext cx="3190875" cy="11922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207375" y="4868863"/>
            <a:ext cx="3190875" cy="11922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8139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298" userDrawn="1">
          <p15:clr>
            <a:srgbClr val="FBAE40"/>
          </p15:clr>
        </p15:guide>
        <p15:guide id="1" orient="horz" pos="2976" userDrawn="1">
          <p15:clr>
            <a:srgbClr val="FBAE40"/>
          </p15:clr>
        </p15:guide>
        <p15:guide id="2" orient="horz" pos="3067" userDrawn="1">
          <p15:clr>
            <a:srgbClr val="FBAE40"/>
          </p15:clr>
        </p15:guide>
        <p15:guide id="3" pos="2525" userDrawn="1">
          <p15:clr>
            <a:srgbClr val="FBAE40"/>
          </p15:clr>
        </p15:guide>
        <p15:guide id="4" pos="5155" userDrawn="1">
          <p15:clr>
            <a:srgbClr val="FBAE40"/>
          </p15:clr>
        </p15:guide>
        <p15:guide id="5" pos="2819" userDrawn="1">
          <p15:clr>
            <a:srgbClr val="FBAE40"/>
          </p15:clr>
        </p15:guide>
        <p15:guide id="6" pos="48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ow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93749" y="1808163"/>
            <a:ext cx="10601325" cy="24269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3750" y="4379913"/>
            <a:ext cx="3189288" cy="1681162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00563" y="4379913"/>
            <a:ext cx="3189288" cy="1681162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07376" y="4379913"/>
            <a:ext cx="3189288" cy="1681162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4095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5">
          <p15:clr>
            <a:srgbClr val="FBAE40"/>
          </p15:clr>
        </p15:guide>
        <p15:guide id="2" pos="5170">
          <p15:clr>
            <a:srgbClr val="FBAE40"/>
          </p15:clr>
        </p15:guide>
        <p15:guide id="3" pos="2509">
          <p15:clr>
            <a:srgbClr val="FBAE40"/>
          </p15:clr>
        </p15:guide>
        <p15:guide id="4" pos="484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93750"/>
            <a:ext cx="12192000" cy="52673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2317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scree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93750"/>
            <a:ext cx="12192000" cy="52673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5712619"/>
            <a:ext cx="6938128" cy="696912"/>
          </a:xfrm>
          <a:solidFill>
            <a:schemeClr val="tx1">
              <a:lumMod val="75000"/>
              <a:lumOff val="25000"/>
            </a:schemeClr>
          </a:solidFill>
        </p:spPr>
        <p:txBody>
          <a:bodyPr lIns="792000"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>
              <a:defRPr sz="3600" b="1">
                <a:solidFill>
                  <a:schemeClr val="bg1"/>
                </a:solidFill>
                <a:latin typeface="+mn-lt"/>
              </a:defRPr>
            </a:lvl2pPr>
            <a:lvl3pPr>
              <a:defRPr sz="3600" b="1">
                <a:solidFill>
                  <a:schemeClr val="bg1"/>
                </a:solidFill>
                <a:latin typeface="+mn-lt"/>
              </a:defRPr>
            </a:lvl3pPr>
            <a:lvl4pPr>
              <a:defRPr sz="3600" b="1">
                <a:solidFill>
                  <a:schemeClr val="bg1"/>
                </a:solidFill>
                <a:latin typeface="+mn-lt"/>
              </a:defRPr>
            </a:lvl4pPr>
            <a:lvl5pPr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735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93750" y="793750"/>
            <a:ext cx="10601325" cy="52673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529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93750" y="793750"/>
            <a:ext cx="10601325" cy="52673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5712619"/>
            <a:ext cx="6938128" cy="696912"/>
          </a:xfrm>
          <a:solidFill>
            <a:schemeClr val="tx1">
              <a:lumMod val="75000"/>
              <a:lumOff val="25000"/>
            </a:schemeClr>
          </a:solidFill>
        </p:spPr>
        <p:txBody>
          <a:bodyPr lIns="792000"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>
              <a:defRPr sz="3600" b="1">
                <a:solidFill>
                  <a:schemeClr val="bg1"/>
                </a:solidFill>
                <a:latin typeface="+mn-lt"/>
              </a:defRPr>
            </a:lvl2pPr>
            <a:lvl3pPr>
              <a:defRPr sz="3600" b="1">
                <a:solidFill>
                  <a:schemeClr val="bg1"/>
                </a:solidFill>
                <a:latin typeface="+mn-lt"/>
              </a:defRPr>
            </a:lvl3pPr>
            <a:lvl4pPr>
              <a:defRPr sz="3600" b="1">
                <a:solidFill>
                  <a:schemeClr val="bg1"/>
                </a:solidFill>
                <a:latin typeface="+mn-lt"/>
              </a:defRPr>
            </a:lvl4pPr>
            <a:lvl5pPr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9294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CHARS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10601325" cy="2694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19914"/>
            <a:ext cx="12192000" cy="23380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88293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10601325" cy="42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5906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643813" y="1825625"/>
            <a:ext cx="3751262" cy="4235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 placeholder</a:t>
            </a:r>
            <a:endParaRPr lang="en-CA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87825" y="1808163"/>
            <a:ext cx="3373200" cy="2655553"/>
          </a:xfrm>
          <a:prstGeom prst="rect">
            <a:avLst/>
          </a:prstGeom>
        </p:spPr>
        <p:txBody>
          <a:bodyPr vert="horz" wrap="square" lIns="720000" tIns="45720" rIns="108000" bIns="45720" rtlCol="0" anchor="t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Twitter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2"/>
              </a:rPr>
              <a:t>@POLARCanada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(EN) </a:t>
            </a:r>
          </a:p>
          <a:p>
            <a:pPr>
              <a:spcAft>
                <a:spcPts val="3600"/>
              </a:spcAft>
            </a:pP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3"/>
              </a:rPr>
              <a:t>@POLAIRECanada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(FR)</a:t>
            </a:r>
          </a:p>
          <a:p>
            <a:r>
              <a:rPr lang="en-US" sz="2000" b="1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Facebook</a:t>
            </a:r>
          </a:p>
          <a:p>
            <a:r>
              <a:rPr lang="en-US" sz="2000" kern="12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4"/>
              </a:rPr>
              <a:t>@PolarKnowledge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(EN)</a:t>
            </a:r>
            <a:endParaRPr lang="en-CA" sz="2000" kern="1200" dirty="0">
              <a:solidFill>
                <a:schemeClr val="tx1"/>
              </a:solidFill>
              <a:latin typeface="+mj-lt"/>
              <a:ea typeface="Cambria" charset="0"/>
              <a:cs typeface="Cambria" charset="0"/>
            </a:endParaRPr>
          </a:p>
          <a:p>
            <a:pPr>
              <a:spcAft>
                <a:spcPts val="1200"/>
              </a:spcAft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5"/>
              </a:rPr>
              <a:t>@Savoirpolaire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(FR)</a:t>
            </a:r>
            <a:endParaRPr lang="en-US" sz="2000" dirty="0">
              <a:solidFill>
                <a:schemeClr val="tx1"/>
              </a:solidFill>
              <a:latin typeface="+mj-lt"/>
              <a:ea typeface="Cambria" charset="0"/>
              <a:cs typeface="Cambria" charset="0"/>
            </a:endParaRPr>
          </a:p>
        </p:txBody>
      </p:sp>
      <p:pic>
        <p:nvPicPr>
          <p:cNvPr id="7" name="Picture 6" descr="http://writingspark.com/wp-content/uploads/2014/01/facebook-graphic-149x150-1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904" y="3406324"/>
            <a:ext cx="414652" cy="414652"/>
          </a:xfrm>
          <a:prstGeom prst="rect">
            <a:avLst/>
          </a:prstGeom>
          <a:noFill/>
        </p:spPr>
      </p:pic>
      <p:pic>
        <p:nvPicPr>
          <p:cNvPr id="8" name="Picture 7" descr="http://www.ondalatina.fr/images/icones/icone_adressemail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998922"/>
            <a:ext cx="474605" cy="48827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3" y="3406324"/>
            <a:ext cx="439159" cy="439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037" y="1998922"/>
            <a:ext cx="480907" cy="48090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89243" y="1838562"/>
            <a:ext cx="3357188" cy="2655553"/>
          </a:xfrm>
          <a:prstGeom prst="rect">
            <a:avLst/>
          </a:prstGeom>
        </p:spPr>
        <p:txBody>
          <a:bodyPr vert="horz" wrap="square" lIns="720000" tIns="45720" rIns="108000" bIns="45720" rtlCol="0" anchor="t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Email</a:t>
            </a:r>
          </a:p>
          <a:p>
            <a:pPr>
              <a:spcAft>
                <a:spcPts val="3000"/>
              </a:spcAft>
            </a:pP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10"/>
              </a:rPr>
              <a:t>Info@polar.gc.ca</a:t>
            </a:r>
            <a:b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</a:br>
            <a:endParaRPr lang="en-US" sz="2000" dirty="0">
              <a:solidFill>
                <a:schemeClr val="tx1"/>
              </a:solidFill>
              <a:latin typeface="+mj-lt"/>
              <a:ea typeface="Cambria" charset="0"/>
              <a:cs typeface="Cambria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Instagram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11"/>
              </a:rPr>
              <a:t>@polar.knowledge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(EN)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12"/>
              </a:rPr>
              <a:t>@savoir.polaire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(FR)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73231" y="4641989"/>
            <a:ext cx="6762632" cy="139677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rPr>
              <a:t>Website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13"/>
              </a:rPr>
              <a:t>Canada.ca/polar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(EN)</a:t>
            </a:r>
            <a:endParaRPr lang="en-CA" sz="2000" dirty="0">
              <a:solidFill>
                <a:schemeClr val="tx1"/>
              </a:solidFill>
              <a:latin typeface="+mj-lt"/>
              <a:ea typeface="Cambria" charset="0"/>
              <a:cs typeface="Cambria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  <a:hlinkClick r:id="rId14"/>
              </a:rPr>
              <a:t>Canada.ca/polaire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mbria" charset="0"/>
                <a:cs typeface="Cambria" charset="0"/>
              </a:rPr>
              <a:t> (FR)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3749" y="778042"/>
            <a:ext cx="10604167" cy="9221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Stay connected with us</a:t>
            </a:r>
            <a:endParaRPr lang="en-CA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8974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638" userDrawn="1">
          <p15:clr>
            <a:srgbClr val="FBAE40"/>
          </p15:clr>
        </p15:guide>
        <p15:guide id="1" pos="4747">
          <p15:clr>
            <a:srgbClr val="FBAE40"/>
          </p15:clr>
        </p15:guide>
        <p15:guide id="2" pos="481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D1B3-B786-5240-906A-E20A72783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6F770-E3AF-E34C-8D2C-9096231E8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373C0-0086-1141-8388-A33BAF7D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A453B-5A5E-5142-B511-BE0605E3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B9CAF-6494-CE49-957D-3E3F81C2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566F-A1DF-D34E-80A5-0E33F27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6718221" cy="42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43813" y="1825625"/>
            <a:ext cx="3751262" cy="4235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88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 userDrawn="1">
          <p15:clr>
            <a:srgbClr val="FBAE40"/>
          </p15:clr>
        </p15:guide>
        <p15:guide id="2" pos="48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m with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3754439" cy="42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6138" y="1825625"/>
            <a:ext cx="6738937" cy="4235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695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  <p15:guide id="2" pos="28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1 photo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6718221" cy="4235450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43813" y="1825624"/>
            <a:ext cx="3751262" cy="28852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643813" y="4849813"/>
            <a:ext cx="3751262" cy="1211262"/>
          </a:xfrm>
        </p:spPr>
        <p:txBody>
          <a:bodyPr lIns="0" rIns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14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pos="481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6718221" cy="42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43813" y="1825625"/>
            <a:ext cx="3751262" cy="19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643813" y="4117076"/>
            <a:ext cx="3751262" cy="19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521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pos="481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3749" y="1825626"/>
            <a:ext cx="6718221" cy="42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43813" y="1825625"/>
            <a:ext cx="3751262" cy="2132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643813" y="4117076"/>
            <a:ext cx="1764882" cy="19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630193" y="4117076"/>
            <a:ext cx="1764882" cy="19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7717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pos="48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93750" y="1808163"/>
            <a:ext cx="5043488" cy="4252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353175" y="1808163"/>
            <a:ext cx="5041900" cy="4252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5891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7" userDrawn="1">
          <p15:clr>
            <a:srgbClr val="FBAE40"/>
          </p15:clr>
        </p15:guide>
        <p15:guide id="2" pos="399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793750"/>
            <a:ext cx="10601324" cy="89693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93750" y="1808163"/>
            <a:ext cx="3189288" cy="4252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500563" y="1808163"/>
            <a:ext cx="3187700" cy="4252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8207375" y="1808163"/>
            <a:ext cx="3187700" cy="4252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52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509" userDrawn="1">
          <p15:clr>
            <a:srgbClr val="FBAE40"/>
          </p15:clr>
        </p15:guide>
        <p15:guide id="1" pos="2835" userDrawn="1">
          <p15:clr>
            <a:srgbClr val="FBAE40"/>
          </p15:clr>
        </p15:guide>
        <p15:guide id="2" pos="5170" userDrawn="1">
          <p15:clr>
            <a:srgbClr val="FBAE40"/>
          </p15:clr>
        </p15:guide>
        <p15:guide id="3" pos="48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1094" cy="568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932" y="6283724"/>
            <a:ext cx="5698067" cy="574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3749" y="793750"/>
            <a:ext cx="10601325" cy="89693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49" y="1825625"/>
            <a:ext cx="10601325" cy="42354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3749" y="6499131"/>
            <a:ext cx="443924" cy="35887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CA" sz="14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52B1A87-DBBD-4D35-861D-AC59C255C8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88296" y="6499130"/>
            <a:ext cx="3121891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r>
              <a:rPr lang="en-CA" sz="14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—   Polar Knowledge Canada</a:t>
            </a:r>
          </a:p>
        </p:txBody>
      </p:sp>
    </p:spTree>
    <p:extLst>
      <p:ext uri="{BB962C8B-B14F-4D97-AF65-F5344CB8AC3E}">
        <p14:creationId xmlns:p14="http://schemas.microsoft.com/office/powerpoint/2010/main" val="244328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5" r:id="rId3"/>
    <p:sldLayoutId id="2147483672" r:id="rId4"/>
    <p:sldLayoutId id="2147483667" r:id="rId5"/>
    <p:sldLayoutId id="2147483666" r:id="rId6"/>
    <p:sldLayoutId id="2147483670" r:id="rId7"/>
    <p:sldLayoutId id="2147483659" r:id="rId8"/>
    <p:sldLayoutId id="2147483660" r:id="rId9"/>
    <p:sldLayoutId id="2147483653" r:id="rId10"/>
    <p:sldLayoutId id="2147483661" r:id="rId11"/>
    <p:sldLayoutId id="2147483663" r:id="rId12"/>
    <p:sldLayoutId id="2147483664" r:id="rId13"/>
    <p:sldLayoutId id="2147483673" r:id="rId14"/>
    <p:sldLayoutId id="2147483676" r:id="rId15"/>
    <p:sldLayoutId id="2147483677" r:id="rId16"/>
    <p:sldLayoutId id="2147483678" r:id="rId17"/>
    <p:sldLayoutId id="2147483679" r:id="rId18"/>
    <p:sldLayoutId id="2147483662" r:id="rId19"/>
    <p:sldLayoutId id="2147483675" r:id="rId20"/>
    <p:sldLayoutId id="214748368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Calibri Light" panose="020F03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̶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&gt;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○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pos="500" userDrawn="1">
          <p15:clr>
            <a:srgbClr val="F26B43"/>
          </p15:clr>
        </p15:guide>
        <p15:guide id="6" pos="7178" userDrawn="1">
          <p15:clr>
            <a:srgbClr val="F26B43"/>
          </p15:clr>
        </p15:guide>
        <p15:guide id="7" orient="horz" pos="500" userDrawn="1">
          <p15:clr>
            <a:srgbClr val="F26B43"/>
          </p15:clr>
        </p15:guide>
        <p15:guide id="8" orient="horz" pos="3818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  <p15:guide id="10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hyperlink" Target="mailto:Info@polar.gc.ca" TargetMode="External"/><Relationship Id="rId3" Type="http://schemas.openxmlformats.org/officeDocument/2006/relationships/tags" Target="../tags/tag3.xml"/><Relationship Id="rId7" Type="http://schemas.openxmlformats.org/officeDocument/2006/relationships/hyperlink" Target="http://www.canada.ca/fr/savoir-polaire" TargetMode="External"/><Relationship Id="rId12" Type="http://schemas.openxmlformats.org/officeDocument/2006/relationships/image" Target="../media/image5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canada.ca/en/polar-knowledge" TargetMode="External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1.png"/><Relationship Id="rId4" Type="http://schemas.openxmlformats.org/officeDocument/2006/relationships/tags" Target="../tags/tag4.xml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team-png" TargetMode="Externa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21.png"/><Relationship Id="rId21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s://pixnio.com/people/workers-seated-at-a-table-discussing" TargetMode="External"/><Relationship Id="rId5" Type="http://schemas.openxmlformats.org/officeDocument/2006/relationships/hyperlink" Target="https://creativecommons.org/licenses/by/3.0/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4.jpeg"/><Relationship Id="rId19" Type="http://schemas.openxmlformats.org/officeDocument/2006/relationships/hyperlink" Target="http://commons.wikimedia.org/wiki/File:Magnifying_glass_icon_mgx2.svg" TargetMode="External"/><Relationship Id="rId4" Type="http://schemas.openxmlformats.org/officeDocument/2006/relationships/hyperlink" Target="https://wiki.myviewboard.com/MyViewBoard_Quick_Start_Guide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openxmlformats.org/officeDocument/2006/relationships/hyperlink" Target="https://1iek-irakl.ira.sch.gr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s://www.canada.ca/content/dam/polar-polaire/documents/pdf/publications/avian-flu/avian-flu-french.pdf" TargetMode="External"/><Relationship Id="rId18" Type="http://schemas.openxmlformats.org/officeDocument/2006/relationships/hyperlink" Target="https://1iek-irakl.ira.sch.gr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hyperlink" Target="https://www.canada.ca/content/dam/polar-polaire/documents/pdf/publications/avian-flu/avian-flu-english.pdf" TargetMode="External"/><Relationship Id="rId17" Type="http://schemas.microsoft.com/office/2007/relationships/hdphoto" Target="../media/hdphoto3.wdp"/><Relationship Id="rId2" Type="http://schemas.openxmlformats.org/officeDocument/2006/relationships/image" Target="../media/image3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hyperlink" Target="https://www.canada.ca/en/polar-knowledge/publications/avian-influenza-in-canada.html" TargetMode="External"/><Relationship Id="rId5" Type="http://schemas.openxmlformats.org/officeDocument/2006/relationships/hyperlink" Target="https://creativecommons.org/licenses/by/3.0/" TargetMode="External"/><Relationship Id="rId15" Type="http://schemas.openxmlformats.org/officeDocument/2006/relationships/image" Target="../media/image37.png"/><Relationship Id="rId10" Type="http://schemas.openxmlformats.org/officeDocument/2006/relationships/hyperlink" Target="https://gov.nu.ca/health/information/programs/avian-influenza" TargetMode="External"/><Relationship Id="rId19" Type="http://schemas.openxmlformats.org/officeDocument/2006/relationships/image" Target="../media/image38.png"/><Relationship Id="rId4" Type="http://schemas.openxmlformats.org/officeDocument/2006/relationships/hyperlink" Target="https://wiki.myviewboard.com/MyViewBoard_Quick_Start_Guide" TargetMode="External"/><Relationship Id="rId9" Type="http://schemas.openxmlformats.org/officeDocument/2006/relationships/image" Target="../media/image36.png"/><Relationship Id="rId14" Type="http://schemas.openxmlformats.org/officeDocument/2006/relationships/hyperlink" Target="https://www.canada.ca/content/dam/polar-polaire/documents/pdf/publications/avian-flu/avian-flu-inuktitut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7093" y="4460571"/>
            <a:ext cx="10601324" cy="792684"/>
          </a:xfrm>
        </p:spPr>
        <p:txBody>
          <a:bodyPr/>
          <a:lstStyle/>
          <a:p>
            <a:r>
              <a:rPr lang="en-US" dirty="0"/>
              <a:t>David Hik, Chief Scientist/Executive Director (Programs)</a:t>
            </a:r>
          </a:p>
          <a:p>
            <a:r>
              <a:rPr lang="en-US" dirty="0"/>
              <a:t>23 August 2023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3748" y="2947161"/>
            <a:ext cx="10601325" cy="1056212"/>
          </a:xfrm>
        </p:spPr>
        <p:txBody>
          <a:bodyPr/>
          <a:lstStyle/>
          <a:p>
            <a:r>
              <a:rPr lang="en-CA" sz="3200" b="0" dirty="0"/>
              <a:t>Monitoring and sharing information about HPAI in the Canadian Arctic: lessons learned in the past two years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49753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DD72-02AF-47BE-B980-2B280B37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3600" dirty="0"/>
              <a:t>Please contact POLAR for more information:</a:t>
            </a:r>
            <a:br>
              <a:rPr lang="en-US" sz="3600" dirty="0"/>
            </a:br>
            <a:r>
              <a:rPr lang="en-US" sz="1600" dirty="0"/>
              <a:t>Andrew Bresnahan: </a:t>
            </a:r>
            <a:r>
              <a:rPr lang="en-US" sz="1600" dirty="0" err="1"/>
              <a:t>and</a:t>
            </a:r>
            <a:r>
              <a:rPr lang="en-US" sz="1600" b="0" dirty="0" err="1"/>
              <a:t>rew.bresnahan@polar-polaire.gc.ca</a:t>
            </a:r>
            <a:r>
              <a:rPr lang="en-US" sz="1600" b="0" dirty="0"/>
              <a:t> </a:t>
            </a:r>
            <a:br>
              <a:rPr lang="en-US" sz="1600" dirty="0"/>
            </a:br>
            <a:r>
              <a:rPr lang="en-US" sz="1600" dirty="0"/>
              <a:t>David Hik: </a:t>
            </a:r>
            <a:r>
              <a:rPr lang="en-US" sz="1600" b="0" dirty="0" err="1"/>
              <a:t>david.hik@polar-polaire.gc.ca</a:t>
            </a:r>
            <a:endParaRPr lang="en-CA" sz="16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B4BD0-EDD5-4A97-973D-A97587969D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1088" y="5173661"/>
            <a:ext cx="4896149" cy="887413"/>
          </a:xfrm>
        </p:spPr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  <a:ea typeface="Cambria" charset="0"/>
                <a:cs typeface="Cambria" charset="0"/>
              </a:rPr>
              <a:t>Website</a:t>
            </a:r>
            <a:r>
              <a:rPr lang="en-US" sz="1600" b="1" dirty="0">
                <a:ea typeface="Cambria" charset="0"/>
                <a:cs typeface="Cambria" charset="0"/>
              </a:rPr>
              <a:t>	</a:t>
            </a:r>
          </a:p>
          <a:p>
            <a:r>
              <a:rPr lang="en-US" sz="1600" b="1" dirty="0">
                <a:ea typeface="Cambria" charset="0"/>
                <a:cs typeface="Cambria" charset="0"/>
                <a:hlinkClick r:id="rId6"/>
              </a:rPr>
              <a:t>http://www.canada.ca/en/polar-knowledge</a:t>
            </a:r>
            <a:r>
              <a:rPr lang="en-US" sz="1600" b="1" dirty="0">
                <a:ea typeface="Cambria" charset="0"/>
                <a:cs typeface="Cambria" charset="0"/>
              </a:rPr>
              <a:t>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mbria" charset="0"/>
                <a:cs typeface="Cambria" charset="0"/>
              </a:rPr>
              <a:t>(English)</a:t>
            </a:r>
            <a:endParaRPr lang="en-CA" sz="1600" b="1" dirty="0">
              <a:solidFill>
                <a:schemeClr val="tx1">
                  <a:lumMod val="65000"/>
                  <a:lumOff val="35000"/>
                </a:schemeClr>
              </a:solidFill>
              <a:ea typeface="Cambria" charset="0"/>
              <a:cs typeface="Cambria" charset="0"/>
            </a:endParaRPr>
          </a:p>
          <a:p>
            <a:r>
              <a:rPr lang="en-US" sz="1600" b="1" dirty="0">
                <a:ea typeface="Cambria" charset="0"/>
                <a:cs typeface="Cambria" charset="0"/>
                <a:hlinkClick r:id="rId7"/>
              </a:rPr>
              <a:t>http://www.canada.ca/fr/savoir-polaire</a:t>
            </a:r>
            <a:r>
              <a:rPr lang="en-US" sz="1600" b="1" dirty="0">
                <a:ea typeface="Cambria" charset="0"/>
                <a:cs typeface="Cambria" charset="0"/>
              </a:rPr>
              <a:t>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mbria" charset="0"/>
                <a:cs typeface="Cambria" charset="0"/>
              </a:rPr>
              <a:t>(French</a:t>
            </a:r>
            <a:r>
              <a:rPr lang="fr-CA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mbria" charset="0"/>
                <a:cs typeface="Cambria" charset="0"/>
              </a:rPr>
              <a:t>)</a:t>
            </a:r>
            <a:endParaRPr lang="en-US" sz="1600" b="1" dirty="0">
              <a:ea typeface="Cambria" charset="0"/>
              <a:cs typeface="Cambria" charset="0"/>
              <a:hlinkClick r:id="" action="ppaction://noaction"/>
            </a:endParaRP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9F2F8-E7BA-4312-95A2-EF73270608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544640A-2FD4-4FAE-AF58-DB8B58F1C8D0}"/>
              </a:ext>
            </a:extLst>
          </p:cNvPr>
          <p:cNvSpPr txBox="1">
            <a:spLocks/>
          </p:cNvSpPr>
          <p:nvPr/>
        </p:nvSpPr>
        <p:spPr>
          <a:xfrm>
            <a:off x="6405118" y="2109672"/>
            <a:ext cx="5043487" cy="2638655"/>
          </a:xfrm>
          <a:prstGeom prst="rect">
            <a:avLst/>
          </a:prstGeom>
        </p:spPr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A8BFF3F-967F-48CD-A10E-0E1332B75627}"/>
              </a:ext>
            </a:extLst>
          </p:cNvPr>
          <p:cNvSpPr txBox="1">
            <a:spLocks/>
          </p:cNvSpPr>
          <p:nvPr/>
        </p:nvSpPr>
        <p:spPr>
          <a:xfrm>
            <a:off x="6369274" y="2097088"/>
            <a:ext cx="5043487" cy="2638655"/>
          </a:xfrm>
          <a:prstGeom prst="rect">
            <a:avLst/>
          </a:prstGeom>
        </p:spPr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3ADAB1C-5892-4264-839D-2115F2CEC40D}"/>
              </a:ext>
            </a:extLst>
          </p:cNvPr>
          <p:cNvSpPr txBox="1">
            <a:spLocks/>
          </p:cNvSpPr>
          <p:nvPr/>
        </p:nvSpPr>
        <p:spPr>
          <a:xfrm>
            <a:off x="6369274" y="2097088"/>
            <a:ext cx="5043487" cy="2638655"/>
          </a:xfrm>
          <a:prstGeom prst="rect">
            <a:avLst/>
          </a:prstGeom>
        </p:spPr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F213032-0382-44E2-BFEA-8C0B66E20695}"/>
              </a:ext>
            </a:extLst>
          </p:cNvPr>
          <p:cNvSpPr txBox="1">
            <a:spLocks/>
          </p:cNvSpPr>
          <p:nvPr/>
        </p:nvSpPr>
        <p:spPr>
          <a:xfrm>
            <a:off x="6369274" y="2097087"/>
            <a:ext cx="5043487" cy="2638655"/>
          </a:xfrm>
          <a:prstGeom prst="rect">
            <a:avLst/>
          </a:prstGeom>
        </p:spPr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510041B-16A8-499E-BB87-5378B6B011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5785" y="2109671"/>
            <a:ext cx="5856976" cy="3063989"/>
          </a:xfrm>
          <a:prstGeom prst="rect">
            <a:avLst/>
          </a:prstGeom>
        </p:spPr>
      </p:pic>
      <p:pic>
        <p:nvPicPr>
          <p:cNvPr id="15" name="Picture 12" descr="http://www.ondalatina.fr/images/icones/icone_adressemail.png">
            <a:extLst>
              <a:ext uri="{FF2B5EF4-FFF2-40B4-BE49-F238E27FC236}">
                <a16:creationId xmlns:a16="http://schemas.microsoft.com/office/drawing/2014/main" id="{475D2C89-1EC5-46C4-A8A0-AD8FBC967A9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68603" y="2109672"/>
            <a:ext cx="718928" cy="371851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05D36-80B1-4733-8C8C-049324AAE17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61" y="2740144"/>
            <a:ext cx="628222" cy="628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D9DC37-80C4-4DB3-95BB-91C7585D2C3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700" y="3532664"/>
            <a:ext cx="687943" cy="687943"/>
          </a:xfrm>
          <a:prstGeom prst="rect">
            <a:avLst/>
          </a:prstGeom>
        </p:spPr>
      </p:pic>
      <p:pic>
        <p:nvPicPr>
          <p:cNvPr id="18" name="Picture 4" descr="http://writingspark.com/wp-content/uploads/2014/01/facebook-graphic-149x150-1.png">
            <a:extLst>
              <a:ext uri="{FF2B5EF4-FFF2-40B4-BE49-F238E27FC236}">
                <a16:creationId xmlns:a16="http://schemas.microsoft.com/office/drawing/2014/main" id="{1F465D58-C502-4DF9-9FB2-A1F084658294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1088" y="4325184"/>
            <a:ext cx="593165" cy="593165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3C527A-FCBC-4B2C-94A2-9ED6B1F0559E}"/>
              </a:ext>
            </a:extLst>
          </p:cNvPr>
          <p:cNvSpPr txBox="1"/>
          <p:nvPr/>
        </p:nvSpPr>
        <p:spPr>
          <a:xfrm>
            <a:off x="1761744" y="20339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dirty="0">
                <a:ea typeface="Cambria" charset="0"/>
                <a:cs typeface="Cambria" charset="0"/>
              </a:rPr>
              <a:t>Email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mbria" charset="0"/>
                <a:cs typeface="Cambria" charset="0"/>
                <a:hlinkClick r:id="rId13"/>
              </a:rPr>
              <a:t>Info@polaire.gc.ca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mbria" charset="0"/>
                <a:cs typeface="Cambria" charset="0"/>
              </a:rPr>
              <a:t> </a:t>
            </a:r>
            <a:endParaRPr lang="en-US" sz="1400" dirty="0">
              <a:ea typeface="Cambria" charset="0"/>
              <a:cs typeface="Cambria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C9F9CA-9BA4-495F-859E-0FC22C760C85}"/>
              </a:ext>
            </a:extLst>
          </p:cNvPr>
          <p:cNvSpPr txBox="1"/>
          <p:nvPr/>
        </p:nvSpPr>
        <p:spPr>
          <a:xfrm>
            <a:off x="1761744" y="2696726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Cambria" charset="0"/>
                <a:cs typeface="Cambria" charset="0"/>
              </a:rPr>
              <a:t>Instagram</a:t>
            </a:r>
          </a:p>
          <a:p>
            <a:r>
              <a:rPr lang="en-US" sz="1400" dirty="0" err="1">
                <a:ea typeface="Cambria" charset="0"/>
                <a:cs typeface="Cambria" charset="0"/>
              </a:rPr>
              <a:t>polar.knowledge</a:t>
            </a:r>
            <a:r>
              <a:rPr lang="en-US" sz="1400" dirty="0">
                <a:ea typeface="Cambria" charset="0"/>
                <a:cs typeface="Cambria" charset="0"/>
              </a:rPr>
              <a:t> (EN)</a:t>
            </a:r>
          </a:p>
          <a:p>
            <a:r>
              <a:rPr lang="fr-CA" sz="1400" dirty="0" err="1">
                <a:ea typeface="Cambria" charset="0"/>
                <a:cs typeface="Cambria" charset="0"/>
              </a:rPr>
              <a:t>savoir.polaire</a:t>
            </a:r>
            <a:r>
              <a:rPr lang="fr-CA" sz="1400" dirty="0">
                <a:ea typeface="Cambria" charset="0"/>
                <a:cs typeface="Cambria" charset="0"/>
              </a:rPr>
              <a:t> (FR)</a:t>
            </a:r>
            <a:endParaRPr lang="en-US" sz="1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EF62C0-4AC7-4DB4-8774-E816AD4D8C7A}"/>
              </a:ext>
            </a:extLst>
          </p:cNvPr>
          <p:cNvSpPr txBox="1"/>
          <p:nvPr/>
        </p:nvSpPr>
        <p:spPr>
          <a:xfrm>
            <a:off x="1761744" y="4250330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Cambria" charset="0"/>
                <a:cs typeface="Cambria" charset="0"/>
              </a:rPr>
              <a:t>Facebook</a:t>
            </a:r>
          </a:p>
          <a:p>
            <a:r>
              <a:rPr lang="en-US" sz="1400" dirty="0">
                <a:ea typeface="Cambria" charset="0"/>
                <a:cs typeface="Cambria" charset="0"/>
              </a:rPr>
              <a:t>Polar Knowledge Canada (EN) </a:t>
            </a:r>
          </a:p>
          <a:p>
            <a:r>
              <a:rPr lang="fr-CA" sz="1400" dirty="0">
                <a:ea typeface="Cambria" charset="0"/>
                <a:cs typeface="Cambria" charset="0"/>
              </a:rPr>
              <a:t>Savoir polaire Canada (</a:t>
            </a:r>
            <a:r>
              <a:rPr lang="en-US" sz="1400" dirty="0">
                <a:ea typeface="Cambria" charset="0"/>
                <a:cs typeface="Cambria" charset="0"/>
              </a:rPr>
              <a:t>FR)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BC3493-94FB-48B8-BE06-150A0AF1F7B4}"/>
              </a:ext>
            </a:extLst>
          </p:cNvPr>
          <p:cNvSpPr txBox="1"/>
          <p:nvPr/>
        </p:nvSpPr>
        <p:spPr>
          <a:xfrm>
            <a:off x="1761744" y="3491391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mbria" charset="0"/>
                <a:cs typeface="Cambria" charset="0"/>
              </a:rPr>
              <a:t>Twitter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mbria" charset="0"/>
                <a:cs typeface="Cambria" charset="0"/>
              </a:rPr>
              <a:t>@POLARCanada (EN)</a:t>
            </a:r>
            <a:endParaRPr lang="en-US" sz="1400" dirty="0">
              <a:ea typeface="Cambria" charset="0"/>
              <a:cs typeface="Cambria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mbria" charset="0"/>
                <a:cs typeface="Cambria" charset="0"/>
              </a:rPr>
              <a:t>@</a:t>
            </a:r>
            <a:r>
              <a:rPr lang="fr-CA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mbria" charset="0"/>
                <a:cs typeface="Cambria" charset="0"/>
              </a:rPr>
              <a:t>POLAIRECanada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mbria" charset="0"/>
                <a:cs typeface="Cambria" charset="0"/>
              </a:rPr>
              <a:t> (FR)</a:t>
            </a:r>
            <a:endParaRPr lang="en-US" sz="1400" dirty="0"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5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FDE96-2E83-BA46-BE91-869FCEF2B1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28B08-16D3-6741-B19F-F83922D3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566F-A1DF-D34E-80A5-0E33F27159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9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0B03C-96F2-C6FE-224F-190EB0CF7E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BD650-3F33-6F1B-96A7-445A75E193F4}"/>
              </a:ext>
            </a:extLst>
          </p:cNvPr>
          <p:cNvSpPr txBox="1"/>
          <p:nvPr/>
        </p:nvSpPr>
        <p:spPr>
          <a:xfrm>
            <a:off x="7462345" y="5675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GB" sz="35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AA5218-4327-502B-8F46-0624DF87FB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7847" y="357841"/>
            <a:ext cx="9397173" cy="3588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Improving Wildlife Health Monitoring and Surveillance</a:t>
            </a:r>
          </a:p>
        </p:txBody>
      </p:sp>
      <p:pic>
        <p:nvPicPr>
          <p:cNvPr id="54" name="Picture 53" descr="D:\POLAR BEAR PROJECT\Interviews-phase2\Pangnirtung\Pangnirtung 08-April19-Abrham Keenainak\DSCN2364.JPG">
            <a:extLst>
              <a:ext uri="{FF2B5EF4-FFF2-40B4-BE49-F238E27FC236}">
                <a16:creationId xmlns:a16="http://schemas.microsoft.com/office/drawing/2014/main" id="{D7C636B9-EFF0-D5F1-8145-E58E4DBDFF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7742" y="4520358"/>
            <a:ext cx="2042902" cy="18617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6CA2C36-83CA-06BB-0F66-B32E2A7C3C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67" y="4520358"/>
            <a:ext cx="2469939" cy="1852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6BA1C1-F69E-E810-EB86-51BE44A3E0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8623" y="4536428"/>
            <a:ext cx="2072794" cy="1841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D67CA-D30B-FB28-180A-9AA7153316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115" y="4527893"/>
            <a:ext cx="2809999" cy="185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82496-AF54-9662-6E9F-76BD5E8AA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2098" y="1248144"/>
            <a:ext cx="3206774" cy="295072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3DB30E2-A7B4-62E7-98F4-BE7B31038280}"/>
              </a:ext>
            </a:extLst>
          </p:cNvPr>
          <p:cNvSpPr/>
          <p:nvPr/>
        </p:nvSpPr>
        <p:spPr>
          <a:xfrm>
            <a:off x="10038623" y="2206619"/>
            <a:ext cx="210832" cy="22192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>
            <a:solidFill>
              <a:srgbClr val="003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310CDA-E543-6011-A333-4E415DA1E2B0}"/>
              </a:ext>
            </a:extLst>
          </p:cNvPr>
          <p:cNvSpPr/>
          <p:nvPr/>
        </p:nvSpPr>
        <p:spPr>
          <a:xfrm>
            <a:off x="11075020" y="2485685"/>
            <a:ext cx="210832" cy="22192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>
            <a:solidFill>
              <a:srgbClr val="003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832687-119A-8F6A-8B61-48A3FF320A48}"/>
              </a:ext>
            </a:extLst>
          </p:cNvPr>
          <p:cNvSpPr/>
          <p:nvPr/>
        </p:nvSpPr>
        <p:spPr>
          <a:xfrm>
            <a:off x="10615485" y="1982861"/>
            <a:ext cx="210832" cy="22192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>
            <a:solidFill>
              <a:srgbClr val="003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A84DD8-293E-D808-546D-E77BAEF31A65}"/>
              </a:ext>
            </a:extLst>
          </p:cNvPr>
          <p:cNvSpPr txBox="1"/>
          <p:nvPr/>
        </p:nvSpPr>
        <p:spPr>
          <a:xfrm rot="20935377">
            <a:off x="9010595" y="2415779"/>
            <a:ext cx="1641388" cy="89013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500" b="1" dirty="0">
                <a:solidFill>
                  <a:srgbClr val="003B4B"/>
                </a:solidFill>
              </a:rPr>
              <a:t>Muskox </a:t>
            </a:r>
          </a:p>
          <a:p>
            <a:pPr algn="ctr"/>
            <a:r>
              <a:rPr lang="en-US" sz="1500" b="1" dirty="0">
                <a:solidFill>
                  <a:srgbClr val="003B4B"/>
                </a:solidFill>
              </a:rPr>
              <a:t>Caribou </a:t>
            </a:r>
          </a:p>
          <a:p>
            <a:pPr algn="ctr"/>
            <a:r>
              <a:rPr lang="en-US" sz="1500" b="1" dirty="0">
                <a:solidFill>
                  <a:srgbClr val="003B4B"/>
                </a:solidFill>
              </a:rPr>
              <a:t>Predators</a:t>
            </a:r>
            <a:endParaRPr lang="en-CA" sz="1500" b="1" dirty="0">
              <a:solidFill>
                <a:srgbClr val="003B4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5259AD-CCFF-E6AB-2941-35CD5FCA2402}"/>
              </a:ext>
            </a:extLst>
          </p:cNvPr>
          <p:cNvSpPr txBox="1"/>
          <p:nvPr/>
        </p:nvSpPr>
        <p:spPr>
          <a:xfrm rot="20867095">
            <a:off x="10626218" y="2763760"/>
            <a:ext cx="1641388" cy="5769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500" b="1" dirty="0">
                <a:solidFill>
                  <a:srgbClr val="003B4B"/>
                </a:solidFill>
              </a:rPr>
              <a:t>Polar bear </a:t>
            </a:r>
            <a:endParaRPr lang="en-CA" sz="1500" b="1" dirty="0">
              <a:solidFill>
                <a:srgbClr val="003B4B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4B59-A4D0-1D0F-7FB8-45E915921CFE}"/>
              </a:ext>
            </a:extLst>
          </p:cNvPr>
          <p:cNvSpPr txBox="1"/>
          <p:nvPr/>
        </p:nvSpPr>
        <p:spPr>
          <a:xfrm rot="950931">
            <a:off x="10359742" y="1855013"/>
            <a:ext cx="1641388" cy="5769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500" b="1" dirty="0">
                <a:solidFill>
                  <a:srgbClr val="003B4B"/>
                </a:solidFill>
              </a:rPr>
              <a:t>Narwhal</a:t>
            </a:r>
            <a:endParaRPr lang="en-CA" sz="1500" b="1" dirty="0">
              <a:solidFill>
                <a:srgbClr val="003B4B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5BA020-A579-1C52-5483-38F6E7C9F4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15" y="950771"/>
            <a:ext cx="3048338" cy="295072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CB4FBF1-DA7A-713A-DB07-234FD073DD24}"/>
              </a:ext>
            </a:extLst>
          </p:cNvPr>
          <p:cNvSpPr txBox="1"/>
          <p:nvPr/>
        </p:nvSpPr>
        <p:spPr>
          <a:xfrm>
            <a:off x="153768" y="3950569"/>
            <a:ext cx="3378525" cy="4690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1500" i="1" dirty="0">
                <a:solidFill>
                  <a:srgbClr val="003B4B"/>
                </a:solidFill>
              </a:rPr>
              <a:t>Participatory Wildlife Health Surveillance </a:t>
            </a:r>
            <a:endParaRPr lang="en-CA" sz="1500" i="1" dirty="0">
              <a:solidFill>
                <a:srgbClr val="003B4B"/>
              </a:solidFill>
            </a:endParaRPr>
          </a:p>
        </p:txBody>
      </p:sp>
      <p:pic>
        <p:nvPicPr>
          <p:cNvPr id="31" name="Picture 2" descr="“Two-eyed seeing” supports wildlife health">
            <a:extLst>
              <a:ext uri="{FF2B5EF4-FFF2-40B4-BE49-F238E27FC236}">
                <a16:creationId xmlns:a16="http://schemas.microsoft.com/office/drawing/2014/main" id="{756C95F9-52A2-3D68-F3F1-433E9ED68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165" y="4527894"/>
            <a:ext cx="2308554" cy="184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545BDF-3892-9848-1F6C-6194006A0B03}"/>
              </a:ext>
            </a:extLst>
          </p:cNvPr>
          <p:cNvCxnSpPr/>
          <p:nvPr/>
        </p:nvCxnSpPr>
        <p:spPr>
          <a:xfrm flipV="1">
            <a:off x="372434" y="1701067"/>
            <a:ext cx="0" cy="215765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198F6F4-FD47-679E-14DC-D405FD31A8B0}"/>
              </a:ext>
            </a:extLst>
          </p:cNvPr>
          <p:cNvSpPr txBox="1"/>
          <p:nvPr/>
        </p:nvSpPr>
        <p:spPr>
          <a:xfrm rot="16200000">
            <a:off x="-1547745" y="2475904"/>
            <a:ext cx="3570413" cy="4252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defPPr>
              <a:defRPr lang="en-US"/>
            </a:defPPr>
            <a:lvl1pPr>
              <a:defRPr sz="1500" i="1">
                <a:solidFill>
                  <a:srgbClr val="003B4B"/>
                </a:solidFill>
              </a:defRPr>
            </a:lvl1pPr>
          </a:lstStyle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Bottom-up process</a:t>
            </a:r>
            <a:endParaRPr lang="en-CA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91A277-9025-3342-B320-E4515CC080BE}"/>
              </a:ext>
            </a:extLst>
          </p:cNvPr>
          <p:cNvSpPr txBox="1"/>
          <p:nvPr/>
        </p:nvSpPr>
        <p:spPr>
          <a:xfrm>
            <a:off x="3357992" y="1185973"/>
            <a:ext cx="58896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articipatory epidemiology research on wildlife health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4FD5BF-9803-384D-B844-211D3E937A61}"/>
              </a:ext>
            </a:extLst>
          </p:cNvPr>
          <p:cNvSpPr txBox="1"/>
          <p:nvPr/>
        </p:nvSpPr>
        <p:spPr>
          <a:xfrm>
            <a:off x="3202208" y="2295528"/>
            <a:ext cx="602003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Inuit </a:t>
            </a:r>
            <a:r>
              <a:rPr lang="en-US" sz="1900" dirty="0" err="1">
                <a:solidFill>
                  <a:schemeClr val="tx1"/>
                </a:solidFill>
                <a:latin typeface="+mn-lt"/>
              </a:rPr>
              <a:t>Qaujimajatuqangit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 is documented and used alongside Western Science to improve our understanding of health status of wildlife populations.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D5CE990-3C8E-714C-A30F-E52D67A1C7A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61682" y="73573"/>
            <a:ext cx="857173" cy="1163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C16B8-5511-4345-B8FB-B93B179D860C}"/>
              </a:ext>
            </a:extLst>
          </p:cNvPr>
          <p:cNvSpPr txBox="1"/>
          <p:nvPr/>
        </p:nvSpPr>
        <p:spPr>
          <a:xfrm>
            <a:off x="4629667" y="3534397"/>
            <a:ext cx="3979312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2000" dirty="0"/>
              <a:t>POLAR leads:  Dr. Mathilde </a:t>
            </a:r>
            <a:r>
              <a:rPr lang="en-US" sz="2000" dirty="0" err="1"/>
              <a:t>Tomeselli</a:t>
            </a:r>
            <a:endParaRPr lang="en-US" sz="2000" dirty="0"/>
          </a:p>
          <a:p>
            <a:r>
              <a:rPr lang="en-US" sz="2000" dirty="0"/>
              <a:t>	          Dr. Andrew Bresnahan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B225C-F938-8146-AA9D-D1A337604D61}"/>
              </a:ext>
            </a:extLst>
          </p:cNvPr>
          <p:cNvSpPr txBox="1"/>
          <p:nvPr/>
        </p:nvSpPr>
        <p:spPr>
          <a:xfrm>
            <a:off x="7164115" y="353439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11547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AAC5B-E9A4-E142-AC41-36E423C6E7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417" y="502851"/>
            <a:ext cx="8988358" cy="5942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BAB78-DB69-5641-87ED-5D5D9DF474DC}"/>
              </a:ext>
            </a:extLst>
          </p:cNvPr>
          <p:cNvSpPr txBox="1"/>
          <p:nvPr/>
        </p:nvSpPr>
        <p:spPr>
          <a:xfrm>
            <a:off x="4338535" y="45651"/>
            <a:ext cx="7509753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www.canada.ca</a:t>
            </a:r>
            <a:r>
              <a:rPr lang="en-US" sz="1600" dirty="0"/>
              <a:t>/</a:t>
            </a:r>
            <a:r>
              <a:rPr lang="en-US" sz="1600" dirty="0" err="1"/>
              <a:t>en</a:t>
            </a:r>
            <a:r>
              <a:rPr lang="en-US" sz="1600" dirty="0"/>
              <a:t>/polar-knowledge/publications/avian-influenza-in-</a:t>
            </a:r>
            <a:r>
              <a:rPr lang="en-US" sz="1600" dirty="0" err="1"/>
              <a:t>canada.html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701DF-A528-C343-A56C-DA4B2D1AA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51556-0F80-3849-AD60-FC861933C9A5}"/>
              </a:ext>
            </a:extLst>
          </p:cNvPr>
          <p:cNvSpPr txBox="1"/>
          <p:nvPr/>
        </p:nvSpPr>
        <p:spPr>
          <a:xfrm>
            <a:off x="6351463" y="3729922"/>
            <a:ext cx="3979312" cy="192792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This webpage contains links to all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of the information I will discuss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(and more)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And make sure to watch the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information video!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40DE67-404D-1B43-B692-0319E47D995C}"/>
              </a:ext>
            </a:extLst>
          </p:cNvPr>
          <p:cNvSpPr txBox="1"/>
          <p:nvPr/>
        </p:nvSpPr>
        <p:spPr>
          <a:xfrm>
            <a:off x="6709410" y="39662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7010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29177C3A-725E-976C-10EF-0684D141FD5C}"/>
              </a:ext>
            </a:extLst>
          </p:cNvPr>
          <p:cNvGrpSpPr/>
          <p:nvPr/>
        </p:nvGrpSpPr>
        <p:grpSpPr>
          <a:xfrm>
            <a:off x="3683559" y="1524830"/>
            <a:ext cx="1558242" cy="1087475"/>
            <a:chOff x="3683559" y="1524830"/>
            <a:chExt cx="1558242" cy="1087475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EB6A23D-4331-B799-A773-EEA856FE1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59560" y="1524830"/>
              <a:ext cx="1482241" cy="913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0498BD6-31D6-1D65-9CE7-BD0C668E7A22}"/>
                </a:ext>
              </a:extLst>
            </p:cNvPr>
            <p:cNvSpPr txBox="1"/>
            <p:nvPr/>
          </p:nvSpPr>
          <p:spPr>
            <a:xfrm>
              <a:off x="3683559" y="2113576"/>
              <a:ext cx="1258899" cy="49872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/>
              <a:r>
                <a:rPr lang="en-US" sz="1600" b="1" i="1" dirty="0">
                  <a:ln>
                    <a:solidFill>
                      <a:schemeClr val="accent2">
                        <a:lumMod val="25000"/>
                        <a:lumOff val="75000"/>
                      </a:schemeClr>
                    </a:solidFill>
                  </a:ln>
                </a:rPr>
                <a:t>HPAI </a:t>
              </a:r>
              <a:endParaRPr lang="en-CA" sz="1600" b="1" i="1" dirty="0">
                <a:ln>
                  <a:solidFill>
                    <a:schemeClr val="accent2">
                      <a:lumMod val="25000"/>
                      <a:lumOff val="75000"/>
                    </a:schemeClr>
                  </a:solidFill>
                </a:ln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16C020-2A81-BE2E-ACF6-AF7926D1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49" y="619667"/>
            <a:ext cx="10601324" cy="896938"/>
          </a:xfrm>
        </p:spPr>
        <p:txBody>
          <a:bodyPr/>
          <a:lstStyle/>
          <a:p>
            <a:r>
              <a:rPr lang="en-US" dirty="0"/>
              <a:t>Working framework for a coordinated response: </a:t>
            </a:r>
            <a:br>
              <a:rPr lang="en-US" dirty="0"/>
            </a:br>
            <a:r>
              <a:rPr lang="en-US" sz="2800" dirty="0"/>
              <a:t>example of intra- and inter-agency collaboration and teamwork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C385A-D3B5-C606-50FF-635088880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B1A87-DBBD-4D35-861D-AC59C255C8E9}" type="slidenum">
              <a:rPr lang="en-CA" dirty="0" smtClean="0"/>
              <a:pPr/>
              <a:t>5</a:t>
            </a:fld>
            <a:endParaRPr lang="en-CA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C3B4150-C5E0-1CC1-2C1E-94D960AA9B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87700" y="219130"/>
            <a:ext cx="988028" cy="10314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7F6BE1-15DE-B5D6-1579-2208DE321D9C}"/>
              </a:ext>
            </a:extLst>
          </p:cNvPr>
          <p:cNvSpPr txBox="1"/>
          <p:nvPr/>
        </p:nvSpPr>
        <p:spPr>
          <a:xfrm>
            <a:off x="3261345" y="7308000"/>
            <a:ext cx="6569310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CA" sz="900" dirty="0">
                <a:hlinkClick r:id="rId4" tooltip="https://wiki.myviewboard.com/MyViewBoard_Quick_Start_Guide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5" tooltip="https://creativecommons.org/licenses/by/3.0/"/>
              </a:rPr>
              <a:t>CC BY</a:t>
            </a:r>
            <a:endParaRPr lang="en-CA" sz="9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681E7-B150-C93D-961B-A89D120AA6D7}"/>
              </a:ext>
            </a:extLst>
          </p:cNvPr>
          <p:cNvGrpSpPr/>
          <p:nvPr/>
        </p:nvGrpSpPr>
        <p:grpSpPr>
          <a:xfrm>
            <a:off x="2978358" y="2948996"/>
            <a:ext cx="2069473" cy="1645762"/>
            <a:chOff x="3455880" y="2138383"/>
            <a:chExt cx="2069473" cy="1645762"/>
          </a:xfrm>
        </p:grpSpPr>
        <p:pic>
          <p:nvPicPr>
            <p:cNvPr id="9" name="Picture 8" descr="A picture containing candelabrum&#10;&#10;Description automatically generated">
              <a:extLst>
                <a:ext uri="{FF2B5EF4-FFF2-40B4-BE49-F238E27FC236}">
                  <a16:creationId xmlns:a16="http://schemas.microsoft.com/office/drawing/2014/main" id="{C6E3D28E-ACA4-F376-1E95-2FD9F4FD6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/>
          </p:blipFill>
          <p:spPr>
            <a:xfrm>
              <a:off x="3621793" y="2138383"/>
              <a:ext cx="1790274" cy="117874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95856-CAD0-345B-2A77-C4F05F47F3FD}"/>
                </a:ext>
              </a:extLst>
            </p:cNvPr>
            <p:cNvSpPr txBox="1"/>
            <p:nvPr/>
          </p:nvSpPr>
          <p:spPr>
            <a:xfrm>
              <a:off x="3455880" y="3246114"/>
              <a:ext cx="1815353" cy="5380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fontScale="77500" lnSpcReduction="20000"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Knowledge Mobilization Team</a:t>
              </a:r>
              <a:endParaRPr lang="en-CA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864055-09FD-E3A0-5C9E-CFF147CC3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6046" y="3045248"/>
              <a:ext cx="589307" cy="66171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907D11A-2FA6-E135-0C63-AB5AE6757758}"/>
              </a:ext>
            </a:extLst>
          </p:cNvPr>
          <p:cNvSpPr txBox="1"/>
          <p:nvPr/>
        </p:nvSpPr>
        <p:spPr>
          <a:xfrm>
            <a:off x="730056" y="3195171"/>
            <a:ext cx="2300395" cy="5380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200" i="1" dirty="0">
                <a:solidFill>
                  <a:srgbClr val="003B4B"/>
                </a:solidFill>
              </a:rPr>
              <a:t>Planned engagement with KRWB</a:t>
            </a:r>
          </a:p>
          <a:p>
            <a:pPr algn="ctr"/>
            <a:r>
              <a:rPr lang="en-US" sz="1200" i="1" dirty="0">
                <a:solidFill>
                  <a:srgbClr val="003B4B"/>
                </a:solidFill>
              </a:rPr>
              <a:t>Spring 2022</a:t>
            </a:r>
          </a:p>
          <a:p>
            <a:pPr algn="ctr"/>
            <a:endParaRPr lang="en-CA" sz="1200" i="1" dirty="0">
              <a:solidFill>
                <a:srgbClr val="003B4B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776F452-B29D-03AF-E4E2-1A46CB045A4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1266168" y="2287438"/>
            <a:ext cx="1210290" cy="863056"/>
          </a:xfrm>
          <a:prstGeom prst="rect">
            <a:avLst/>
          </a:prstGeom>
        </p:spPr>
      </p:pic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74DBCCA5-4236-C048-5945-0AD08B74A800}"/>
              </a:ext>
            </a:extLst>
          </p:cNvPr>
          <p:cNvSpPr/>
          <p:nvPr/>
        </p:nvSpPr>
        <p:spPr>
          <a:xfrm rot="11597538">
            <a:off x="2406894" y="2312582"/>
            <a:ext cx="1385275" cy="583151"/>
          </a:xfrm>
          <a:prstGeom prst="curvedUpArrow">
            <a:avLst>
              <a:gd name="adj1" fmla="val 10459"/>
              <a:gd name="adj2" fmla="val 50000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D96DDB9C-40A8-B580-8477-9AE06DF8270D}"/>
              </a:ext>
            </a:extLst>
          </p:cNvPr>
          <p:cNvSpPr/>
          <p:nvPr/>
        </p:nvSpPr>
        <p:spPr>
          <a:xfrm rot="12158064" flipH="1">
            <a:off x="2476079" y="1930835"/>
            <a:ext cx="1829221" cy="844436"/>
          </a:xfrm>
          <a:prstGeom prst="curvedUpArrow">
            <a:avLst>
              <a:gd name="adj1" fmla="val 10459"/>
              <a:gd name="adj2" fmla="val 36935"/>
              <a:gd name="adj3" fmla="val 25798"/>
            </a:avLst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4" name="Arrow: Curved Up 33">
            <a:extLst>
              <a:ext uri="{FF2B5EF4-FFF2-40B4-BE49-F238E27FC236}">
                <a16:creationId xmlns:a16="http://schemas.microsoft.com/office/drawing/2014/main" id="{3E87A8EA-FD61-AAC4-613B-84B5B107A11D}"/>
              </a:ext>
            </a:extLst>
          </p:cNvPr>
          <p:cNvSpPr/>
          <p:nvPr/>
        </p:nvSpPr>
        <p:spPr>
          <a:xfrm rot="11834335" flipH="1">
            <a:off x="4972528" y="2880169"/>
            <a:ext cx="1276397" cy="630003"/>
          </a:xfrm>
          <a:prstGeom prst="curvedUpArrow">
            <a:avLst>
              <a:gd name="adj1" fmla="val 10459"/>
              <a:gd name="adj2" fmla="val 36935"/>
              <a:gd name="adj3" fmla="val 25798"/>
            </a:avLst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5A47FCA-43AF-8190-4068-C724B782B670}"/>
              </a:ext>
            </a:extLst>
          </p:cNvPr>
          <p:cNvGrpSpPr/>
          <p:nvPr/>
        </p:nvGrpSpPr>
        <p:grpSpPr>
          <a:xfrm>
            <a:off x="5288762" y="3676463"/>
            <a:ext cx="2069473" cy="1645762"/>
            <a:chOff x="3455880" y="2138383"/>
            <a:chExt cx="2069473" cy="1645762"/>
          </a:xfrm>
        </p:grpSpPr>
        <p:pic>
          <p:nvPicPr>
            <p:cNvPr id="36" name="Picture 35" descr="A picture containing candelabrum&#10;&#10;Description automatically generated">
              <a:extLst>
                <a:ext uri="{FF2B5EF4-FFF2-40B4-BE49-F238E27FC236}">
                  <a16:creationId xmlns:a16="http://schemas.microsoft.com/office/drawing/2014/main" id="{0E2F1F27-AEA5-7065-F1E0-1B08F544C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/>
          </p:blipFill>
          <p:spPr>
            <a:xfrm>
              <a:off x="3621793" y="2138383"/>
              <a:ext cx="1790274" cy="117874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4212BF-B4CB-9797-B2FB-B6D2D47656DF}"/>
                </a:ext>
              </a:extLst>
            </p:cNvPr>
            <p:cNvSpPr txBox="1"/>
            <p:nvPr/>
          </p:nvSpPr>
          <p:spPr>
            <a:xfrm>
              <a:off x="3455880" y="3246114"/>
              <a:ext cx="1815353" cy="5380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S&amp;T Team</a:t>
              </a:r>
              <a:endParaRPr lang="en-CA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54C7571-6427-8BB9-0236-919FBA823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6046" y="3045248"/>
              <a:ext cx="589307" cy="661713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2E64E1-E636-B680-9F15-657E795D49AD}"/>
              </a:ext>
            </a:extLst>
          </p:cNvPr>
          <p:cNvGrpSpPr/>
          <p:nvPr/>
        </p:nvGrpSpPr>
        <p:grpSpPr>
          <a:xfrm>
            <a:off x="8467613" y="1573535"/>
            <a:ext cx="3383395" cy="2873885"/>
            <a:chOff x="7987883" y="1963634"/>
            <a:chExt cx="3383395" cy="287388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C3380E6-B08D-F202-386E-FFFAC8E26DBD}"/>
                </a:ext>
              </a:extLst>
            </p:cNvPr>
            <p:cNvGrpSpPr/>
            <p:nvPr/>
          </p:nvGrpSpPr>
          <p:grpSpPr>
            <a:xfrm>
              <a:off x="7987883" y="1963634"/>
              <a:ext cx="3383395" cy="2873885"/>
              <a:chOff x="7987883" y="1963634"/>
              <a:chExt cx="3383395" cy="2873885"/>
            </a:xfrm>
          </p:grpSpPr>
          <p:pic>
            <p:nvPicPr>
              <p:cNvPr id="22" name="Picture 21" descr="A picture containing candelabrum&#10;&#10;Description automatically generated">
                <a:extLst>
                  <a:ext uri="{FF2B5EF4-FFF2-40B4-BE49-F238E27FC236}">
                    <a16:creationId xmlns:a16="http://schemas.microsoft.com/office/drawing/2014/main" id="{0C501182-2575-9E9A-DBED-6F966DD49B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/>
            </p:blipFill>
            <p:spPr>
              <a:xfrm>
                <a:off x="7987883" y="1963634"/>
                <a:ext cx="1790274" cy="1178741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candelabrum&#10;&#10;Description automatically generated">
                <a:extLst>
                  <a:ext uri="{FF2B5EF4-FFF2-40B4-BE49-F238E27FC236}">
                    <a16:creationId xmlns:a16="http://schemas.microsoft.com/office/drawing/2014/main" id="{106877A9-A2A0-1332-4B64-23F654D93F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/>
            </p:blipFill>
            <p:spPr>
              <a:xfrm>
                <a:off x="9487173" y="2101354"/>
                <a:ext cx="1790274" cy="1178741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candelabrum&#10;&#10;Description automatically generated">
                <a:extLst>
                  <a:ext uri="{FF2B5EF4-FFF2-40B4-BE49-F238E27FC236}">
                    <a16:creationId xmlns:a16="http://schemas.microsoft.com/office/drawing/2014/main" id="{E743E5FD-9DA8-6988-C44E-ADAE474A3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/>
            </p:blipFill>
            <p:spPr>
              <a:xfrm>
                <a:off x="8033937" y="3111163"/>
                <a:ext cx="1790274" cy="1178741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candelabrum&#10;&#10;Description automatically generated">
                <a:extLst>
                  <a:ext uri="{FF2B5EF4-FFF2-40B4-BE49-F238E27FC236}">
                    <a16:creationId xmlns:a16="http://schemas.microsoft.com/office/drawing/2014/main" id="{CA0EE90F-6F43-8560-7F04-CE79B4D2AB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/>
            </p:blipFill>
            <p:spPr>
              <a:xfrm>
                <a:off x="9581004" y="3104932"/>
                <a:ext cx="1790274" cy="1178741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EF7215-5BDA-4F3A-6F6E-703A9E8BF6FC}"/>
                  </a:ext>
                </a:extLst>
              </p:cNvPr>
              <p:cNvSpPr txBox="1"/>
              <p:nvPr/>
            </p:nvSpPr>
            <p:spPr>
              <a:xfrm>
                <a:off x="8003247" y="2942651"/>
                <a:ext cx="879773" cy="5380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PHAC</a:t>
                </a:r>
                <a:endParaRPr lang="en-CA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66F6EB-E3D1-8BDA-4416-DECAAB7682B7}"/>
                  </a:ext>
                </a:extLst>
              </p:cNvPr>
              <p:cNvSpPr txBox="1"/>
              <p:nvPr/>
            </p:nvSpPr>
            <p:spPr>
              <a:xfrm>
                <a:off x="9730909" y="4253811"/>
                <a:ext cx="1518157" cy="58370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ECCC (CWS)</a:t>
                </a:r>
                <a:endParaRPr lang="en-CA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9428FF8-74D0-03F5-B4CC-25F0FAB12B6E}"/>
                  </a:ext>
                </a:extLst>
              </p:cNvPr>
              <p:cNvSpPr txBox="1"/>
              <p:nvPr/>
            </p:nvSpPr>
            <p:spPr>
              <a:xfrm>
                <a:off x="8214429" y="4160549"/>
                <a:ext cx="879773" cy="5380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CFIA</a:t>
                </a:r>
                <a:endParaRPr lang="en-CA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E1D3864-791B-ED8A-D907-F20EC073A3B4}"/>
                </a:ext>
              </a:extLst>
            </p:cNvPr>
            <p:cNvSpPr txBox="1"/>
            <p:nvPr/>
          </p:nvSpPr>
          <p:spPr>
            <a:xfrm>
              <a:off x="9291023" y="2971976"/>
              <a:ext cx="879773" cy="5380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ISC</a:t>
              </a:r>
              <a:endParaRPr lang="en-CA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ED1A1EE2-556F-3A29-7DC3-E9F747E6D4BC}"/>
              </a:ext>
            </a:extLst>
          </p:cNvPr>
          <p:cNvSpPr/>
          <p:nvPr/>
        </p:nvSpPr>
        <p:spPr>
          <a:xfrm rot="19662049">
            <a:off x="7105897" y="3221352"/>
            <a:ext cx="889235" cy="392883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1A082DAE-1DF2-D79D-6988-88859336585B}"/>
              </a:ext>
            </a:extLst>
          </p:cNvPr>
          <p:cNvSpPr/>
          <p:nvPr/>
        </p:nvSpPr>
        <p:spPr>
          <a:xfrm rot="1923361">
            <a:off x="7435155" y="5308981"/>
            <a:ext cx="889235" cy="392883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F452126-FA14-DF44-494F-2AB4B8A2BC12}"/>
              </a:ext>
            </a:extLst>
          </p:cNvPr>
          <p:cNvGrpSpPr/>
          <p:nvPr/>
        </p:nvGrpSpPr>
        <p:grpSpPr>
          <a:xfrm>
            <a:off x="8486598" y="4855204"/>
            <a:ext cx="3355992" cy="1879348"/>
            <a:chOff x="8587643" y="4857995"/>
            <a:chExt cx="3355992" cy="187934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F36BAE-730B-5968-35B5-D76F87EB86C2}"/>
                </a:ext>
              </a:extLst>
            </p:cNvPr>
            <p:cNvGrpSpPr/>
            <p:nvPr/>
          </p:nvGrpSpPr>
          <p:grpSpPr>
            <a:xfrm>
              <a:off x="8587643" y="4867290"/>
              <a:ext cx="3191487" cy="1870053"/>
              <a:chOff x="8872405" y="4852811"/>
              <a:chExt cx="3191487" cy="1870053"/>
            </a:xfrm>
          </p:grpSpPr>
          <p:pic>
            <p:nvPicPr>
              <p:cNvPr id="44" name="Picture 43" descr="A picture containing candelabrum&#10;&#10;Description automatically generated">
                <a:extLst>
                  <a:ext uri="{FF2B5EF4-FFF2-40B4-BE49-F238E27FC236}">
                    <a16:creationId xmlns:a16="http://schemas.microsoft.com/office/drawing/2014/main" id="{04DFF433-ADF5-1A54-317A-DF42B83C57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/>
            </p:blipFill>
            <p:spPr>
              <a:xfrm>
                <a:off x="8915930" y="4852811"/>
                <a:ext cx="1790274" cy="1178741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8920BB-C665-D096-6FB6-B01160A92420}"/>
                  </a:ext>
                </a:extLst>
              </p:cNvPr>
              <p:cNvSpPr txBox="1"/>
              <p:nvPr/>
            </p:nvSpPr>
            <p:spPr>
              <a:xfrm>
                <a:off x="8872405" y="5996303"/>
                <a:ext cx="3191487" cy="72656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Environment, </a:t>
                </a:r>
                <a:r>
                  <a:rPr lang="en-CA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Health &amp; Comms Depts</a:t>
                </a:r>
              </a:p>
            </p:txBody>
          </p:sp>
        </p:grpSp>
        <p:pic>
          <p:nvPicPr>
            <p:cNvPr id="62" name="Picture 61" descr="A picture containing candelabrum&#10;&#10;Description automatically generated">
              <a:extLst>
                <a:ext uri="{FF2B5EF4-FFF2-40B4-BE49-F238E27FC236}">
                  <a16:creationId xmlns:a16="http://schemas.microsoft.com/office/drawing/2014/main" id="{CE626AB4-0E3D-BBAC-CCE5-186BD0E6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/>
          </p:blipFill>
          <p:spPr>
            <a:xfrm>
              <a:off x="10153361" y="4857995"/>
              <a:ext cx="1790274" cy="1178741"/>
            </a:xfrm>
            <a:prstGeom prst="rect">
              <a:avLst/>
            </a:prstGeom>
          </p:spPr>
        </p:pic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9F43A16E-2235-310D-94BF-C11461FC59B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774" y="5611373"/>
            <a:ext cx="1427480" cy="804940"/>
          </a:xfrm>
          <a:prstGeom prst="rect">
            <a:avLst/>
          </a:prstGeom>
        </p:spPr>
      </p:pic>
      <p:pic>
        <p:nvPicPr>
          <p:cNvPr id="65" name="Picture 2" descr="See the source image">
            <a:extLst>
              <a:ext uri="{FF2B5EF4-FFF2-40B4-BE49-F238E27FC236}">
                <a16:creationId xmlns:a16="http://schemas.microsoft.com/office/drawing/2014/main" id="{215B3CB7-83C5-062E-0BBB-BD8B0CE3A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469" y="2565734"/>
            <a:ext cx="1434432" cy="3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E02E328-49C8-D716-B550-21B76EF396F2}"/>
              </a:ext>
            </a:extLst>
          </p:cNvPr>
          <p:cNvGrpSpPr/>
          <p:nvPr/>
        </p:nvGrpSpPr>
        <p:grpSpPr>
          <a:xfrm>
            <a:off x="2623036" y="5151074"/>
            <a:ext cx="2960155" cy="1324265"/>
            <a:chOff x="2555507" y="5001908"/>
            <a:chExt cx="2960155" cy="13242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C63B30-9D74-42CE-2CE8-4CD730D2B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5507" y="5001908"/>
              <a:ext cx="1226873" cy="12531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260F4A-2C1D-7120-A5C6-56CD5BFCD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0309" y="5041514"/>
              <a:ext cx="1815353" cy="1284659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BA7F081-3E37-4539-2348-DB28051A7B88}"/>
              </a:ext>
            </a:extLst>
          </p:cNvPr>
          <p:cNvGrpSpPr/>
          <p:nvPr/>
        </p:nvGrpSpPr>
        <p:grpSpPr>
          <a:xfrm>
            <a:off x="742221" y="4074795"/>
            <a:ext cx="1533016" cy="2329021"/>
            <a:chOff x="742221" y="4074795"/>
            <a:chExt cx="1533016" cy="232902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C7F640E-BE1D-2D92-A85F-C6410E139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2221" y="4074795"/>
              <a:ext cx="1533016" cy="23290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B1DCA4D-8A8D-2813-D227-4612EF6A5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023" y="6283387"/>
              <a:ext cx="1525214" cy="1204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2" name="Picture 51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5E325570-C792-8C2F-E7E4-330F309AD6E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757587" y="4552445"/>
            <a:ext cx="1414951" cy="1385191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7798FBB7-E408-3285-6983-F10CAA7A0626}"/>
              </a:ext>
            </a:extLst>
          </p:cNvPr>
          <p:cNvGrpSpPr/>
          <p:nvPr/>
        </p:nvGrpSpPr>
        <p:grpSpPr>
          <a:xfrm>
            <a:off x="2851883" y="5128498"/>
            <a:ext cx="2136709" cy="1723735"/>
            <a:chOff x="3455879" y="2138383"/>
            <a:chExt cx="2136709" cy="1723735"/>
          </a:xfrm>
        </p:grpSpPr>
        <p:pic>
          <p:nvPicPr>
            <p:cNvPr id="68" name="Picture 67" descr="A picture containing candelabrum&#10;&#10;Description automatically generated">
              <a:extLst>
                <a:ext uri="{FF2B5EF4-FFF2-40B4-BE49-F238E27FC236}">
                  <a16:creationId xmlns:a16="http://schemas.microsoft.com/office/drawing/2014/main" id="{A8B53E9F-CFB1-9FEA-0DA9-A4B7EF47B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/>
          </p:blipFill>
          <p:spPr>
            <a:xfrm>
              <a:off x="3621793" y="2138383"/>
              <a:ext cx="1790274" cy="117874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D45E86F-99A9-09BC-44A9-D9CB4FC45202}"/>
                </a:ext>
              </a:extLst>
            </p:cNvPr>
            <p:cNvSpPr txBox="1"/>
            <p:nvPr/>
          </p:nvSpPr>
          <p:spPr>
            <a:xfrm>
              <a:off x="3455879" y="3324087"/>
              <a:ext cx="1815353" cy="5380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fontScale="85000" lnSpcReduction="20000"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Communications Team</a:t>
              </a:r>
              <a:endParaRPr lang="en-CA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4AB2CFF-5A38-B125-E33C-93E794478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3281" y="3045248"/>
              <a:ext cx="589307" cy="661713"/>
            </a:xfrm>
            <a:prstGeom prst="rect">
              <a:avLst/>
            </a:prstGeom>
          </p:spPr>
        </p:pic>
      </p:grpSp>
      <p:sp>
        <p:nvSpPr>
          <p:cNvPr id="71" name="Arrow: Curved Up 70">
            <a:extLst>
              <a:ext uri="{FF2B5EF4-FFF2-40B4-BE49-F238E27FC236}">
                <a16:creationId xmlns:a16="http://schemas.microsoft.com/office/drawing/2014/main" id="{D2CB3C15-739B-89E6-A852-9938A58848EF}"/>
              </a:ext>
            </a:extLst>
          </p:cNvPr>
          <p:cNvSpPr/>
          <p:nvPr/>
        </p:nvSpPr>
        <p:spPr>
          <a:xfrm rot="977085" flipH="1">
            <a:off x="4174398" y="4837242"/>
            <a:ext cx="1276397" cy="630003"/>
          </a:xfrm>
          <a:prstGeom prst="curvedUpArrow">
            <a:avLst>
              <a:gd name="adj1" fmla="val 10459"/>
              <a:gd name="adj2" fmla="val 36935"/>
              <a:gd name="adj3" fmla="val 25798"/>
            </a:avLst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C00000"/>
              </a:solidFill>
            </a:endParaRPr>
          </a:p>
        </p:txBody>
      </p:sp>
      <p:pic>
        <p:nvPicPr>
          <p:cNvPr id="73" name="Picture 72" descr="A picture containing text&#10;&#10;Description automatically generated">
            <a:extLst>
              <a:ext uri="{FF2B5EF4-FFF2-40B4-BE49-F238E27FC236}">
                <a16:creationId xmlns:a16="http://schemas.microsoft.com/office/drawing/2014/main" id="{8B0BCF6A-01F6-84CB-B43A-7D3335619795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 rot="1028097" flipH="1">
            <a:off x="2037536" y="4276856"/>
            <a:ext cx="1132559" cy="113255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271455CE-4710-90C6-E902-A3BF73209E63}"/>
              </a:ext>
            </a:extLst>
          </p:cNvPr>
          <p:cNvSpPr txBox="1"/>
          <p:nvPr/>
        </p:nvSpPr>
        <p:spPr>
          <a:xfrm>
            <a:off x="189911" y="3698274"/>
            <a:ext cx="2312269" cy="5084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40000" lnSpcReduction="20000"/>
          </a:bodyPr>
          <a:lstStyle/>
          <a:p>
            <a:pPr algn="ctr"/>
            <a:r>
              <a:rPr lang="en-US" sz="3500" i="1" dirty="0">
                <a:solidFill>
                  <a:srgbClr val="003B4B"/>
                </a:solidFill>
              </a:rPr>
              <a:t>Communication </a:t>
            </a:r>
          </a:p>
          <a:p>
            <a:pPr algn="ctr"/>
            <a:r>
              <a:rPr lang="en-US" sz="3500" i="1" dirty="0">
                <a:solidFill>
                  <a:srgbClr val="003B4B"/>
                </a:solidFill>
              </a:rPr>
              <a:t>&amp; distribution plan </a:t>
            </a:r>
            <a:endParaRPr lang="en-CA" sz="3500" i="1" dirty="0">
              <a:solidFill>
                <a:srgbClr val="003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DD2545A-EC2B-8498-B9E2-8615A51B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79536">
            <a:off x="1510040" y="3866726"/>
            <a:ext cx="1747925" cy="234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6C020-2A81-BE2E-ACF6-AF7926D1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2" y="635486"/>
            <a:ext cx="9607551" cy="896938"/>
          </a:xfrm>
        </p:spPr>
        <p:txBody>
          <a:bodyPr/>
          <a:lstStyle/>
          <a:p>
            <a:r>
              <a:rPr lang="en-US" dirty="0"/>
              <a:t>POLAR led on efforts to provide information across</a:t>
            </a:r>
            <a:br>
              <a:rPr lang="en-US" dirty="0"/>
            </a:br>
            <a:r>
              <a:rPr lang="en-US" dirty="0"/>
              <a:t>northern Canada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C385A-D3B5-C606-50FF-635088880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C3B4150-C5E0-1CC1-2C1E-94D960AA9B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87700" y="219130"/>
            <a:ext cx="988028" cy="10314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7F6BE1-15DE-B5D6-1579-2208DE321D9C}"/>
              </a:ext>
            </a:extLst>
          </p:cNvPr>
          <p:cNvSpPr txBox="1"/>
          <p:nvPr/>
        </p:nvSpPr>
        <p:spPr>
          <a:xfrm>
            <a:off x="3261345" y="7308000"/>
            <a:ext cx="6569310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CA" sz="900" dirty="0">
                <a:hlinkClick r:id="rId4" tooltip="https://wiki.myviewboard.com/MyViewBoard_Quick_Start_Guide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5" tooltip="https://creativecommons.org/licenses/by/3.0/"/>
              </a:rPr>
              <a:t>CC BY</a:t>
            </a:r>
            <a:endParaRPr lang="en-CA" sz="900" dirty="0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ED1A1EE2-556F-3A29-7DC3-E9F747E6D4BC}"/>
              </a:ext>
            </a:extLst>
          </p:cNvPr>
          <p:cNvSpPr/>
          <p:nvPr/>
        </p:nvSpPr>
        <p:spPr>
          <a:xfrm>
            <a:off x="3037826" y="2347910"/>
            <a:ext cx="889235" cy="392883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1A082DAE-1DF2-D79D-6988-88859336585B}"/>
              </a:ext>
            </a:extLst>
          </p:cNvPr>
          <p:cNvSpPr/>
          <p:nvPr/>
        </p:nvSpPr>
        <p:spPr>
          <a:xfrm rot="5400000">
            <a:off x="5350570" y="3459893"/>
            <a:ext cx="889235" cy="392883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F43A16E-2235-310D-94BF-C11461FC59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476" y="1837363"/>
            <a:ext cx="1590629" cy="896938"/>
          </a:xfrm>
          <a:prstGeom prst="rect">
            <a:avLst/>
          </a:prstGeom>
        </p:spPr>
      </p:pic>
      <p:pic>
        <p:nvPicPr>
          <p:cNvPr id="65" name="Picture 2" descr="See the source image">
            <a:extLst>
              <a:ext uri="{FF2B5EF4-FFF2-40B4-BE49-F238E27FC236}">
                <a16:creationId xmlns:a16="http://schemas.microsoft.com/office/drawing/2014/main" id="{215B3CB7-83C5-062E-0BBB-BD8B0CE3A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939" y="2822862"/>
            <a:ext cx="1434432" cy="3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98885C1-69BE-F97F-0A18-72599D7D95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1206">
            <a:off x="2892660" y="3869047"/>
            <a:ext cx="1677876" cy="2177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739A99A9-A172-141D-693E-3651BC9ADC03}"/>
              </a:ext>
            </a:extLst>
          </p:cNvPr>
          <p:cNvSpPr txBox="1"/>
          <p:nvPr/>
        </p:nvSpPr>
        <p:spPr>
          <a:xfrm>
            <a:off x="4278104" y="2095882"/>
            <a:ext cx="2915217" cy="8969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pPr algn="ctr">
              <a:lnSpc>
                <a:spcPct val="160000"/>
              </a:lnSpc>
            </a:pPr>
            <a:r>
              <a:rPr lang="en-US" sz="2400" dirty="0"/>
              <a:t>Content development</a:t>
            </a:r>
          </a:p>
          <a:p>
            <a:pPr algn="ctr">
              <a:lnSpc>
                <a:spcPct val="160000"/>
              </a:lnSpc>
            </a:pPr>
            <a:r>
              <a:rPr lang="en-US" sz="2400" dirty="0"/>
              <a:t>with northern relevance  </a:t>
            </a:r>
            <a:endParaRPr lang="en-CA" sz="24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38C798D-84A6-FAD0-EA8A-F1E8D31D37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7697">
            <a:off x="9048889" y="1842720"/>
            <a:ext cx="1410826" cy="231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BD23B91-9E26-0A46-C81B-DDD7D2E28F5F}"/>
              </a:ext>
            </a:extLst>
          </p:cNvPr>
          <p:cNvSpPr txBox="1"/>
          <p:nvPr/>
        </p:nvSpPr>
        <p:spPr>
          <a:xfrm>
            <a:off x="10791272" y="2851395"/>
            <a:ext cx="1244547" cy="10710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2000" dirty="0">
                <a:hlinkClick r:id="rId10"/>
              </a:rPr>
              <a:t>HPAI factsheet</a:t>
            </a:r>
            <a:endParaRPr lang="en-CA" sz="2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4551CDB-7F93-92C3-0635-1B1B4F83F0E9}"/>
              </a:ext>
            </a:extLst>
          </p:cNvPr>
          <p:cNvSpPr txBox="1"/>
          <p:nvPr/>
        </p:nvSpPr>
        <p:spPr>
          <a:xfrm>
            <a:off x="4989618" y="4292451"/>
            <a:ext cx="3836036" cy="143321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hlinkClick r:id="rId11"/>
              </a:rPr>
              <a:t>POLAR Web content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Print-friendly PDFs </a:t>
            </a:r>
            <a:r>
              <a:rPr lang="en-US" sz="2000" dirty="0">
                <a:hlinkClick r:id="rId12"/>
              </a:rPr>
              <a:t>EN</a:t>
            </a:r>
            <a:r>
              <a:rPr lang="en-US" sz="2000" dirty="0"/>
              <a:t> </a:t>
            </a:r>
            <a:r>
              <a:rPr lang="en-US" sz="2000" dirty="0">
                <a:hlinkClick r:id="rId13"/>
              </a:rPr>
              <a:t>FR</a:t>
            </a:r>
            <a:r>
              <a:rPr lang="en-US" sz="2000" dirty="0"/>
              <a:t> </a:t>
            </a:r>
            <a:r>
              <a:rPr lang="en-US" sz="2000" dirty="0">
                <a:hlinkClick r:id="rId14"/>
              </a:rPr>
              <a:t>IK</a:t>
            </a:r>
            <a:r>
              <a:rPr lang="en-US" sz="2000" dirty="0"/>
              <a:t> </a:t>
            </a:r>
            <a:r>
              <a:rPr lang="en-US" sz="2000" dirty="0">
                <a:hlinkClick r:id="rId14"/>
              </a:rPr>
              <a:t>IN</a:t>
            </a:r>
            <a:r>
              <a:rPr lang="en-US" sz="2000" dirty="0"/>
              <a:t> Media campaign  </a:t>
            </a:r>
            <a:endParaRPr lang="en-CA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19FA5-1BF4-0793-5E85-486A4C25B6C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54" y="1750794"/>
            <a:ext cx="2181692" cy="118548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A6809AE-54DD-592C-F92F-02A44F24DEA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 rot="1028097" flipH="1">
            <a:off x="9621422" y="4500909"/>
            <a:ext cx="1132559" cy="113255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2218286-7F7A-A950-A8A3-BDFDB154CE54}"/>
              </a:ext>
            </a:extLst>
          </p:cNvPr>
          <p:cNvSpPr/>
          <p:nvPr/>
        </p:nvSpPr>
        <p:spPr>
          <a:xfrm>
            <a:off x="7544364" y="2384408"/>
            <a:ext cx="889235" cy="392883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479FF1-0B35-5A72-E431-E65A6A796B6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864" y="5751200"/>
            <a:ext cx="820848" cy="9742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05E4E3-5FE1-99CD-22CC-3C8A0FD34883}"/>
              </a:ext>
            </a:extLst>
          </p:cNvPr>
          <p:cNvSpPr txBox="1"/>
          <p:nvPr/>
        </p:nvSpPr>
        <p:spPr>
          <a:xfrm>
            <a:off x="8523384" y="5704301"/>
            <a:ext cx="3328631" cy="9742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POLAR mandate area</a:t>
            </a:r>
          </a:p>
          <a:p>
            <a:pPr algn="ctr"/>
            <a:r>
              <a:rPr lang="en-US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across Canada (ECCC reports)</a:t>
            </a:r>
          </a:p>
          <a:p>
            <a:pPr algn="ctr"/>
            <a:endParaRPr lang="en-US" i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i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algn="ctr"/>
            <a:endParaRPr lang="en-CA" i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8DFAC-EA5C-CD40-555C-8B4CD620379F}"/>
              </a:ext>
            </a:extLst>
          </p:cNvPr>
          <p:cNvSpPr txBox="1"/>
          <p:nvPr/>
        </p:nvSpPr>
        <p:spPr>
          <a:xfrm>
            <a:off x="5733239" y="5775172"/>
            <a:ext cx="1023262" cy="6465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ctr"/>
            <a:endParaRPr lang="en-CA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3C743-D2DC-CFC0-A328-2A445F096776}"/>
              </a:ext>
            </a:extLst>
          </p:cNvPr>
          <p:cNvSpPr txBox="1"/>
          <p:nvPr/>
        </p:nvSpPr>
        <p:spPr>
          <a:xfrm>
            <a:off x="5818824" y="5944412"/>
            <a:ext cx="2177624" cy="4940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000" i="1" dirty="0">
                <a:ln>
                  <a:solidFill>
                    <a:srgbClr val="FFC000"/>
                  </a:solidFill>
                </a:ln>
              </a:rPr>
              <a:t>Updated as needed</a:t>
            </a:r>
            <a:endParaRPr lang="en-CA" sz="2000" i="1" dirty="0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9951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C020-2A81-BE2E-ACF6-AF7926D1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438" y="412704"/>
            <a:ext cx="10601324" cy="896938"/>
          </a:xfrm>
        </p:spPr>
        <p:txBody>
          <a:bodyPr/>
          <a:lstStyle/>
          <a:p>
            <a:r>
              <a:rPr lang="en-US" dirty="0"/>
              <a:t>Developing operating protocols and monitoring strategy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C385A-D3B5-C606-50FF-635088880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7</a:t>
            </a:fld>
            <a:endParaRPr lang="en-CA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945DFF-03AA-6865-C411-CD12AC8515BC}"/>
              </a:ext>
            </a:extLst>
          </p:cNvPr>
          <p:cNvGrpSpPr/>
          <p:nvPr/>
        </p:nvGrpSpPr>
        <p:grpSpPr>
          <a:xfrm>
            <a:off x="1037434" y="1888566"/>
            <a:ext cx="2502364" cy="2907205"/>
            <a:chOff x="1382669" y="1563291"/>
            <a:chExt cx="2502364" cy="29072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D287148-8A30-4724-CA5A-20AFF5336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173733">
              <a:off x="1382669" y="1563291"/>
              <a:ext cx="1789045" cy="245576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768E50-9A5E-9B83-368B-C098E7797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173733">
              <a:off x="1933092" y="2014727"/>
              <a:ext cx="1951941" cy="245576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" name="Picture 18" descr="A drawing of a house&#10;&#10;Description automatically generated with medium confidence">
            <a:extLst>
              <a:ext uri="{FF2B5EF4-FFF2-40B4-BE49-F238E27FC236}">
                <a16:creationId xmlns:a16="http://schemas.microsoft.com/office/drawing/2014/main" id="{D3DBE9F9-4A61-191B-C4B1-7D1E0C230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220" y="1744842"/>
            <a:ext cx="2079038" cy="101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A picture containing rock, ground, outdoor, rocky&#10;&#10;Description automatically generated">
            <a:extLst>
              <a:ext uri="{FF2B5EF4-FFF2-40B4-BE49-F238E27FC236}">
                <a16:creationId xmlns:a16="http://schemas.microsoft.com/office/drawing/2014/main" id="{28AD11ED-1A39-C1DD-0E7C-917A88896A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99777" y="2749469"/>
            <a:ext cx="1236831" cy="896939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41BEC-5200-1AD3-518A-BAF7FA2FF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2207" y="1395079"/>
            <a:ext cx="1834401" cy="124065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DE55E30-100F-55C1-408D-B2EF769B52E0}"/>
              </a:ext>
            </a:extLst>
          </p:cNvPr>
          <p:cNvGrpSpPr/>
          <p:nvPr/>
        </p:nvGrpSpPr>
        <p:grpSpPr>
          <a:xfrm>
            <a:off x="1057863" y="5329210"/>
            <a:ext cx="2915217" cy="949833"/>
            <a:chOff x="1057863" y="5329210"/>
            <a:chExt cx="2915217" cy="94983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1809AC6-E81D-37F9-231D-22F549DDE592}"/>
                </a:ext>
              </a:extLst>
            </p:cNvPr>
            <p:cNvSpPr/>
            <p:nvPr/>
          </p:nvSpPr>
          <p:spPr>
            <a:xfrm>
              <a:off x="1119722" y="5329210"/>
              <a:ext cx="2791498" cy="89693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F367FC-EEB0-B842-9FB8-589A0F826C48}"/>
                </a:ext>
              </a:extLst>
            </p:cNvPr>
            <p:cNvSpPr txBox="1"/>
            <p:nvPr/>
          </p:nvSpPr>
          <p:spPr>
            <a:xfrm>
              <a:off x="1057863" y="5382105"/>
              <a:ext cx="2915217" cy="89693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US" sz="2000" b="1" dirty="0"/>
                <a:t>Protocols for visiting researchers</a:t>
              </a:r>
            </a:p>
            <a:p>
              <a:pPr algn="ctr"/>
              <a:endParaRPr lang="en-US" sz="2000" b="1" dirty="0"/>
            </a:p>
            <a:p>
              <a:pPr algn="ctr"/>
              <a:r>
                <a:rPr lang="en-US" sz="2000" b="1" dirty="0"/>
                <a:t> </a:t>
              </a:r>
              <a:endParaRPr lang="en-CA" sz="2000" b="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90964A2-5460-7B18-5CC8-E9CF05CA0A29}"/>
              </a:ext>
            </a:extLst>
          </p:cNvPr>
          <p:cNvSpPr txBox="1"/>
          <p:nvPr/>
        </p:nvSpPr>
        <p:spPr>
          <a:xfrm>
            <a:off x="793749" y="5463145"/>
            <a:ext cx="3835029" cy="8969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endParaRPr lang="en-US" sz="1700" dirty="0"/>
          </a:p>
          <a:p>
            <a:pPr algn="ctr"/>
            <a:r>
              <a:rPr lang="en-US" sz="1700" dirty="0"/>
              <a:t> </a:t>
            </a:r>
            <a:endParaRPr lang="en-CA" sz="17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FC904C-D071-562C-FF0E-01682DC13551}"/>
              </a:ext>
            </a:extLst>
          </p:cNvPr>
          <p:cNvGrpSpPr/>
          <p:nvPr/>
        </p:nvGrpSpPr>
        <p:grpSpPr>
          <a:xfrm>
            <a:off x="8277755" y="5331499"/>
            <a:ext cx="2915217" cy="964404"/>
            <a:chOff x="8380867" y="5298320"/>
            <a:chExt cx="2915217" cy="96440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969C6D-C289-0EA8-123E-581553CA88E7}"/>
                </a:ext>
              </a:extLst>
            </p:cNvPr>
            <p:cNvSpPr/>
            <p:nvPr/>
          </p:nvSpPr>
          <p:spPr>
            <a:xfrm>
              <a:off x="8415108" y="5298320"/>
              <a:ext cx="2791498" cy="89693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1BE12D-56B1-5940-3094-64DCD1FC7A20}"/>
                </a:ext>
              </a:extLst>
            </p:cNvPr>
            <p:cNvSpPr txBox="1"/>
            <p:nvPr/>
          </p:nvSpPr>
          <p:spPr>
            <a:xfrm>
              <a:off x="8380867" y="5365786"/>
              <a:ext cx="2915217" cy="89693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US" sz="2000" b="1" dirty="0"/>
                <a:t>Protocols for field operations</a:t>
              </a:r>
            </a:p>
            <a:p>
              <a:pPr algn="ctr"/>
              <a:endParaRPr lang="en-US" sz="2000" b="1" dirty="0"/>
            </a:p>
            <a:p>
              <a:pPr algn="ctr"/>
              <a:r>
                <a:rPr lang="en-US" sz="2000" b="1" dirty="0"/>
                <a:t> </a:t>
              </a:r>
              <a:endParaRPr lang="en-CA" sz="2000" b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E45F23-7007-C026-8BC2-89B9AD94029F}"/>
              </a:ext>
            </a:extLst>
          </p:cNvPr>
          <p:cNvSpPr txBox="1"/>
          <p:nvPr/>
        </p:nvSpPr>
        <p:spPr>
          <a:xfrm>
            <a:off x="2960248" y="2519865"/>
            <a:ext cx="3835029" cy="158983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 Facilities and Research </a:t>
            </a:r>
          </a:p>
          <a:p>
            <a:pPr algn="ctr"/>
            <a:r>
              <a:rPr lang="en-US" sz="2000" dirty="0"/>
              <a:t>Support at CHARS </a:t>
            </a:r>
            <a:endParaRPr lang="en-CA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648F1-7A64-0498-A7F2-A2D8A49318EA}"/>
              </a:ext>
            </a:extLst>
          </p:cNvPr>
          <p:cNvSpPr txBox="1"/>
          <p:nvPr/>
        </p:nvSpPr>
        <p:spPr>
          <a:xfrm>
            <a:off x="7955573" y="5496283"/>
            <a:ext cx="3835029" cy="8969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endParaRPr lang="en-US" sz="1700" dirty="0"/>
          </a:p>
          <a:p>
            <a:pPr algn="ctr"/>
            <a:r>
              <a:rPr lang="en-US" sz="1700" dirty="0"/>
              <a:t> </a:t>
            </a:r>
            <a:endParaRPr lang="en-CA" sz="1700" dirty="0"/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009F7556-36E1-63B8-18C1-C00C6F18EDA0}"/>
              </a:ext>
            </a:extLst>
          </p:cNvPr>
          <p:cNvSpPr/>
          <p:nvPr/>
        </p:nvSpPr>
        <p:spPr>
          <a:xfrm rot="13567283">
            <a:off x="4277757" y="3873686"/>
            <a:ext cx="580475" cy="1208389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CFAC1B-8858-43AB-7756-00A6A43F896B}"/>
              </a:ext>
            </a:extLst>
          </p:cNvPr>
          <p:cNvSpPr txBox="1"/>
          <p:nvPr/>
        </p:nvSpPr>
        <p:spPr>
          <a:xfrm>
            <a:off x="6978798" y="2521193"/>
            <a:ext cx="3835029" cy="8661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Anderson Bay goose colony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FA1578-7461-C1D3-07CE-A371AAB32762}"/>
              </a:ext>
            </a:extLst>
          </p:cNvPr>
          <p:cNvSpPr txBox="1"/>
          <p:nvPr/>
        </p:nvSpPr>
        <p:spPr>
          <a:xfrm>
            <a:off x="8917047" y="3935005"/>
            <a:ext cx="3835029" cy="9720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endParaRPr lang="en-US" sz="1000" dirty="0"/>
          </a:p>
          <a:p>
            <a:pPr algn="ctr"/>
            <a:r>
              <a:rPr lang="en-US" sz="2000" dirty="0"/>
              <a:t>General field </a:t>
            </a:r>
          </a:p>
          <a:p>
            <a:pPr algn="ctr"/>
            <a:r>
              <a:rPr lang="en-US" sz="2000" dirty="0"/>
              <a:t>operations </a:t>
            </a:r>
          </a:p>
          <a:p>
            <a:pPr algn="ctr"/>
            <a:endParaRPr lang="en-CA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14A267-4663-6A21-1F2B-C82A2AC079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957" y="1395079"/>
            <a:ext cx="2169708" cy="123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4A567D-6101-5F27-7128-87BC4445C2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045" y="3314782"/>
            <a:ext cx="2619043" cy="185008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905B6EA-D58C-5573-0F21-E68277D1FD75}"/>
              </a:ext>
            </a:extLst>
          </p:cNvPr>
          <p:cNvSpPr txBox="1"/>
          <p:nvPr/>
        </p:nvSpPr>
        <p:spPr>
          <a:xfrm>
            <a:off x="4103423" y="5448868"/>
            <a:ext cx="3835029" cy="10692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2800" dirty="0"/>
              <a:t>Summer field season  2022 and 2023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1488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BDE643-0929-1E40-8D58-D041893BFC68}"/>
              </a:ext>
            </a:extLst>
          </p:cNvPr>
          <p:cNvSpPr txBox="1"/>
          <p:nvPr/>
        </p:nvSpPr>
        <p:spPr>
          <a:xfrm>
            <a:off x="6832659" y="652594"/>
            <a:ext cx="5953328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www.cwhc-rcsf.ca</a:t>
            </a:r>
            <a:r>
              <a:rPr lang="en-US" sz="1400" dirty="0"/>
              <a:t>/</a:t>
            </a:r>
            <a:r>
              <a:rPr lang="en-US" sz="1400" dirty="0" err="1"/>
              <a:t>avian_influenza_biweekly_reports.php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B6FCA-331A-B04A-BD5C-E8F852B13F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9260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7269A7-9518-1442-8969-2070D98B6E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477" y="1109794"/>
            <a:ext cx="5543071" cy="3651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94E8B-DE50-5143-B67C-01385638D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17C86-15EF-894D-A2E9-C4C6424D9C23}"/>
              </a:ext>
            </a:extLst>
          </p:cNvPr>
          <p:cNvSpPr txBox="1"/>
          <p:nvPr/>
        </p:nvSpPr>
        <p:spPr>
          <a:xfrm>
            <a:off x="6378477" y="4990349"/>
            <a:ext cx="3979312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Biosurveillance</a:t>
            </a:r>
            <a:r>
              <a:rPr lang="en-US" sz="2000" dirty="0">
                <a:solidFill>
                  <a:srgbClr val="0070C0"/>
                </a:solidFill>
              </a:rPr>
              <a:t> results are posted every second week </a:t>
            </a:r>
          </a:p>
        </p:txBody>
      </p:sp>
    </p:spTree>
    <p:extLst>
      <p:ext uri="{BB962C8B-B14F-4D97-AF65-F5344CB8AC3E}">
        <p14:creationId xmlns:p14="http://schemas.microsoft.com/office/powerpoint/2010/main" val="402534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D180D8-E6EF-624F-AD57-5988C5982E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35" y="505838"/>
            <a:ext cx="9360476" cy="5933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BDE643-0929-1E40-8D58-D041893BFC68}"/>
              </a:ext>
            </a:extLst>
          </p:cNvPr>
          <p:cNvSpPr txBox="1"/>
          <p:nvPr/>
        </p:nvSpPr>
        <p:spPr>
          <a:xfrm>
            <a:off x="5116748" y="48638"/>
            <a:ext cx="5953328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cfia-ncr.maps.arcgis.com</a:t>
            </a:r>
            <a:r>
              <a:rPr lang="en-US" sz="1400" dirty="0"/>
              <a:t>/apps/dashboards/89c779e98cdf492c899df23e1c38fdbc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D5531F-2FD4-8340-B66C-0B04E6EAB6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B1A87-DBBD-4D35-861D-AC59C255C8E9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3296F-8797-A444-BFD6-FFD1B57A00FB}"/>
              </a:ext>
            </a:extLst>
          </p:cNvPr>
          <p:cNvSpPr txBox="1"/>
          <p:nvPr/>
        </p:nvSpPr>
        <p:spPr>
          <a:xfrm>
            <a:off x="9738359" y="1789948"/>
            <a:ext cx="2225041" cy="1593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Positive results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are mapped and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searchable as new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Information becomes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available</a:t>
            </a:r>
          </a:p>
        </p:txBody>
      </p:sp>
    </p:spTree>
    <p:extLst>
      <p:ext uri="{BB962C8B-B14F-4D97-AF65-F5344CB8AC3E}">
        <p14:creationId xmlns:p14="http://schemas.microsoft.com/office/powerpoint/2010/main" val="3527210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Office Theme">
  <a:themeElements>
    <a:clrScheme name="POLAR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EF3742"/>
      </a:accent1>
      <a:accent2>
        <a:srgbClr val="003B4C"/>
      </a:accent2>
      <a:accent3>
        <a:srgbClr val="802245"/>
      </a:accent3>
      <a:accent4>
        <a:srgbClr val="FAA21B"/>
      </a:accent4>
      <a:accent5>
        <a:srgbClr val="683817"/>
      </a:accent5>
      <a:accent6>
        <a:srgbClr val="41395F"/>
      </a:accent6>
      <a:hlink>
        <a:srgbClr val="003B4C"/>
      </a:hlink>
      <a:folHlink>
        <a:srgbClr val="003B4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sz="3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ff7e54-df4a-485f-b2a1-35214dbf112d" xsi:nil="true"/>
    <lcf76f155ced4ddcb4097134ff3c332f xmlns="6a2ee4cf-5e6b-4549-8965-05e7e751662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AB0EF44467EA4B9D117F44D30D1F7F" ma:contentTypeVersion="16" ma:contentTypeDescription="Create a new document." ma:contentTypeScope="" ma:versionID="6dafb0b910c37104cb5ab0e0feb3a684">
  <xsd:schema xmlns:xsd="http://www.w3.org/2001/XMLSchema" xmlns:xs="http://www.w3.org/2001/XMLSchema" xmlns:p="http://schemas.microsoft.com/office/2006/metadata/properties" xmlns:ns2="6a2ee4cf-5e6b-4549-8965-05e7e751662b" xmlns:ns3="bdff7e54-df4a-485f-b2a1-35214dbf112d" targetNamespace="http://schemas.microsoft.com/office/2006/metadata/properties" ma:root="true" ma:fieldsID="fe9965b3c499704295220ae4cece60db" ns2:_="" ns3:_="">
    <xsd:import namespace="6a2ee4cf-5e6b-4549-8965-05e7e751662b"/>
    <xsd:import namespace="bdff7e54-df4a-485f-b2a1-35214dbf11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2ee4cf-5e6b-4549-8965-05e7e751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9eac872-f857-4c53-b5cd-37e603c15d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f7e54-df4a-485f-b2a1-35214dbf11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51d060-cf42-4b9b-8c5c-e365a4fced07}" ma:internalName="TaxCatchAll" ma:showField="CatchAllData" ma:web="bdff7e54-df4a-485f-b2a1-35214dbf11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F9262C-D2E4-42E5-8D6E-33258F669322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dff7e54-df4a-485f-b2a1-35214dbf112d"/>
    <ds:schemaRef ds:uri="6a2ee4cf-5e6b-4549-8965-05e7e751662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0C2B25-6978-4B72-BD46-BD9FEC0A34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0DF49-7E44-4968-B470-93FF3D18B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2ee4cf-5e6b-4549-8965-05e7e751662b"/>
    <ds:schemaRef ds:uri="bdff7e54-df4a-485f-b2a1-35214dbf11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Macintosh PowerPoint</Application>
  <PresentationFormat>Widescreen</PresentationFormat>
  <Paragraphs>102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Working framework for a coordinated response:  example of intra- and inter-agency collaboration and teamwork</vt:lpstr>
      <vt:lpstr>POLAR led on efforts to provide information across northern Canada</vt:lpstr>
      <vt:lpstr>Developing operating protocols and monitoring strategy </vt:lpstr>
      <vt:lpstr>PowerPoint Presentation</vt:lpstr>
      <vt:lpstr>PowerPoint Presentation</vt:lpstr>
      <vt:lpstr>Please contact POLAR for more information: Andrew Bresnahan: andrew.bresnahan@polar-polaire.gc.ca  David Hik: david.hik@polar-polaire.gc.ca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91</cp:revision>
  <dcterms:created xsi:type="dcterms:W3CDTF">2020-04-22T17:50:47Z</dcterms:created>
  <dcterms:modified xsi:type="dcterms:W3CDTF">2023-08-23T15:27:10Z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0x010100CAAB0EF44467EA4B9D117F44D30D1F7F</vt:lpwstr>
  </property>
  <property fmtid="{D5CDD505-2E9C-101B-9397-08002B2CF9AE}" pid="3" name="MediaServiceImageTags">
    <vt:lpwstr/>
  </property>
</Properties>
</file>