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6296"/>
  </p:normalViewPr>
  <p:slideViewPr>
    <p:cSldViewPr snapToGrid="0">
      <p:cViewPr varScale="1">
        <p:scale>
          <a:sx n="98" d="100"/>
          <a:sy n="98" d="100"/>
        </p:scale>
        <p:origin x="521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4700-285D-D8BC-FC28-70A21ED89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650D6F-636E-3772-E2A1-92C3A3EF2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A5CE0-FD7A-2B3E-BCC5-12AD7934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598C79-6994-79AA-1C55-C50AF12E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4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B1187-EFCD-DF87-D751-F0095923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3E53BC-BAD4-0651-69CE-CA6BECA9A0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C5DEC-3BDA-8E3C-AAD3-34A357750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4B3AD7-078B-F0FE-7FE9-2A126A2E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322A0-3D8D-6A89-8FE4-6B099C15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3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9EF518-A4C5-F6BC-EEED-A5DA7CEB0E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E79D8-6BE4-8D0D-016D-C0DD9C1134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A8919-B407-F67D-3896-BB631C080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50A96C-5704-F0C9-1272-0AC5C2C5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446E3-C401-F2B1-E0DB-4FDCE8B0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6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8F32A-8B48-A374-CCC9-F3C78A6A0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0C2A2-F8BB-A33F-6D12-FAE9DF74C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69B26-0E10-1181-082C-221DB2A58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92D8F-DE26-0384-B39C-D14F450C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BB79D-6AC2-0E76-89C8-FA9BFB486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2EED6D-057F-7829-A126-0285F2580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3280"/>
            <a:ext cx="943610" cy="93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18C89BC-1575-9C53-C0E2-76896EF9B1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6057" y="5842000"/>
            <a:ext cx="860425" cy="1028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ACE3362-1DB9-8FBE-212F-B9760176B152}"/>
              </a:ext>
            </a:extLst>
          </p:cNvPr>
          <p:cNvSpPr txBox="1">
            <a:spLocks/>
          </p:cNvSpPr>
          <p:nvPr userDrawn="1"/>
        </p:nvSpPr>
        <p:spPr>
          <a:xfrm>
            <a:off x="3134415" y="6144317"/>
            <a:ext cx="60108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Joint Expert Group on Human Biology and Medicine</a:t>
            </a:r>
          </a:p>
        </p:txBody>
      </p:sp>
    </p:spTree>
    <p:extLst>
      <p:ext uri="{BB962C8B-B14F-4D97-AF65-F5344CB8AC3E}">
        <p14:creationId xmlns:p14="http://schemas.microsoft.com/office/powerpoint/2010/main" val="98734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26A8-3AF2-06BF-4325-49AEB98AB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B2434F-B2B5-1692-ECB5-3676208AF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6D8FC-0B19-F92F-4C05-842C224B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712C5-0ACF-9C7A-AE24-C2B848303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65AD-5BAB-A5EC-E133-865E1BBE9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E45F15-CCD5-1950-BF1B-80426B934B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23280"/>
            <a:ext cx="943610" cy="93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077F8D-5B25-499C-AB6B-3A305500478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36057" y="5842000"/>
            <a:ext cx="860425" cy="1028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1B72741-44D3-2D11-BCD6-9191944DA52E}"/>
              </a:ext>
            </a:extLst>
          </p:cNvPr>
          <p:cNvSpPr txBox="1">
            <a:spLocks/>
          </p:cNvSpPr>
          <p:nvPr userDrawn="1"/>
        </p:nvSpPr>
        <p:spPr>
          <a:xfrm>
            <a:off x="3090582" y="6356350"/>
            <a:ext cx="601083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Joint Expert Group on Human Biology and Medicine</a:t>
            </a:r>
          </a:p>
        </p:txBody>
      </p:sp>
    </p:spTree>
    <p:extLst>
      <p:ext uri="{BB962C8B-B14F-4D97-AF65-F5344CB8AC3E}">
        <p14:creationId xmlns:p14="http://schemas.microsoft.com/office/powerpoint/2010/main" val="371627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7E170-2B1C-9B70-1865-28B6AB08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AB7C-2A27-0C0B-83E8-E034EF51F1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9D8346-A42E-C4F6-509D-7747CDE31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F020-63D9-6425-D9D7-2FFB7657D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1E594-E0D5-0DC9-0A33-2D1BA7E86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F9AB8-CCD5-A57E-BD64-4EB8D2AD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7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E508-0129-A50B-378A-FD8B1E81A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163303-C0C3-3230-033A-06EE52B4F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AFE82-594D-840C-CF54-4118AE20F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95CE7-FA23-CAF7-A8C5-B8E002622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BD3D52-4CE6-71DD-E202-7BC58E3D5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0F9169-78A4-E79E-A70D-061BEE069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08CD16-8BEE-F4BA-9CB5-47023083F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E886C4-C75A-2E99-0355-C53DEF4F3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79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37180-C010-CDC1-92E9-3BDD82F3D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FD21B-8871-1346-5C27-69351549D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70F67C-ACF5-BA4D-B734-0D89E13F5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A0CF7-B7EE-8A1D-5AC2-17A356D8E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38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273345-CE36-047C-3A0D-5689F67E2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F196F-BC0D-17DF-F4BC-3196470F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0A62E0-0536-8846-B456-06D5AA4B5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71685-FD74-FE4F-A570-BF7E6D7F8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F44A9-7DDD-2E4D-476F-7FFCB7ABB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0E71B-710A-E307-736D-2DC5D4AB4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723B64-9E9D-99BF-2C86-124100880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9DACAD-AEB2-313C-9381-3D6A1D2C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27458E-1B4B-6FC0-B2DB-5C7FBB9E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96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490E3-6676-B560-BFAF-66A6B8D0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5051CB-053D-A8DC-FD04-EF954AB80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FE66B-22AC-3393-352C-7CB33B91E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A515D5-D960-ED26-B430-AFD379A9D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B46D9-0A17-8D4F-51C7-B1870FCD6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9FE31-6222-D11F-78E2-5293B468B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8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9BACB2-FD44-D6A9-8807-4016B6C36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3424F-1824-57E5-BDA7-FF5A20F1A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7564D-BD07-850C-264F-BD7751B900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684D-16CD-2447-8290-483F86D247DF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6E86A-E56E-3E98-DB1E-9D4B23ADA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72971" y="6341615"/>
            <a:ext cx="5446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BCD68-1332-E150-7C0D-156E75EDE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3994E-34EF-3543-BA99-AF4E24E2DF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23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armm.org.au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F40CAF-FE33-9A55-D9DC-39F541328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063588" cy="2521324"/>
          </a:xfrm>
          <a:noFill/>
          <a:ln w="9525">
            <a:noFill/>
            <a:miter lim="800000"/>
            <a:headEnd/>
            <a:tailEnd/>
          </a:ln>
        </p:spPr>
        <p:txBody>
          <a:bodyPr>
            <a:normAutofit fontScale="47500" lnSpcReduction="20000"/>
          </a:bodyPr>
          <a:lstStyle/>
          <a:p>
            <a:r>
              <a:rPr lang="en-US" sz="3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Joint Expert Group on Human Biology &amp; Medicine</a:t>
            </a:r>
            <a:r>
              <a:rPr lang="ja-JP" sz="3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　</a:t>
            </a:r>
            <a:r>
              <a:rPr lang="ja-JP" sz="3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32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Dr Jeff Ayton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MBBS FACRRM MPH&amp;TM FACTM FFEWM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Chief Medical Officer Australian Antarctic Division Tasmania Australia</a:t>
            </a:r>
          </a:p>
          <a:p>
            <a:r>
              <a:rPr lang="en-US" sz="3200" dirty="0"/>
              <a:t>Chair Centre for Antarctic Remote and Maritime Medicine </a:t>
            </a:r>
            <a:r>
              <a:rPr lang="en-US" sz="3200" dirty="0">
                <a:hlinkClick r:id="rId2"/>
              </a:rPr>
              <a:t>www.carmm.org.au</a:t>
            </a:r>
            <a:endParaRPr lang="en-US" sz="3200" dirty="0"/>
          </a:p>
          <a:p>
            <a:endParaRPr lang="en-US" sz="3200" dirty="0"/>
          </a:p>
          <a:p>
            <a:r>
              <a:rPr lang="en-AU" sz="3000" dirty="0" err="1"/>
              <a:t>Wg</a:t>
            </a:r>
            <a:r>
              <a:rPr lang="en-AU" sz="3000" dirty="0"/>
              <a:t> Cdr J Lowe BMBS </a:t>
            </a:r>
            <a:r>
              <a:rPr lang="en-AU" sz="3000" dirty="0" err="1"/>
              <a:t>RCPathME</a:t>
            </a:r>
            <a:r>
              <a:rPr lang="en-AU" sz="3000" dirty="0"/>
              <a:t> FRCEM RAF </a:t>
            </a:r>
          </a:p>
          <a:p>
            <a:r>
              <a:rPr lang="en-AU" sz="3000" dirty="0"/>
              <a:t>Consultant in Emergency Medicine</a:t>
            </a:r>
          </a:p>
          <a:p>
            <a:r>
              <a:rPr lang="en-AU" sz="3000" dirty="0"/>
              <a:t>Honorary Consultant, British Antarctic Survey Medical Unit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417097-1A5D-A633-6B52-BEA18DA52C6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524" y="584947"/>
            <a:ext cx="2363358" cy="2341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A518C57-BFB9-1525-B381-4CB070B93E3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89327" y="584947"/>
            <a:ext cx="2108885" cy="252132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3473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67D9-3E5F-ABD5-955E-BEB7EFCBE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Dissemination of this document: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4DD49-D3CF-208C-F6E9-FE290EBC0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COMNAP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SCAR- Expert Group – Birds and Marine Mammals- Working Group  Antarctic Wildlife Health 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685800"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Future development of this document is likely with further expert advice in SCAR.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WHO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A6927-18F3-D425-8FA1-D84E5C5C6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you! Questions?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1102A52-DDCC-748B-420F-32C32BA35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8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2290-B212-458F-4614-DEC53844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HPAI in Humans: JEGHBM Summary and Key Recommendations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1577-FCC2-7EB5-5A57-3C4171F73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378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Present evidence shows low transmissibility to humans and no sustained human and human transmission. </a:t>
            </a:r>
          </a:p>
          <a:p>
            <a:pPr marL="0" indent="0" algn="just">
              <a:spcBef>
                <a:spcPts val="1000"/>
              </a:spcBef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Human infection has an extremely high mortality of &gt;50%</a:t>
            </a:r>
          </a:p>
          <a:p>
            <a:pPr marL="0" indent="0" algn="just">
              <a:spcBef>
                <a:spcPts val="1000"/>
              </a:spcBef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Virus mutation which leads to increase in human infectivity could have a catastrophic effect on the human population globally. </a:t>
            </a:r>
          </a:p>
          <a:p>
            <a:pPr marL="0" indent="0" algn="just">
              <a:spcBef>
                <a:spcPts val="1000"/>
              </a:spcBef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There is increasing concern that there will be spread of HPAI into the Antarctic environment with attendant risks to Avian and potentially other populations. 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879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F5F7B-1B87-8940-0706-1BA674A35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Recommendations and responsibility extend to NAPs, NGOs, IAATO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ADE09-9F1B-3048-F13B-1FDEE7506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endParaRPr lang="en-US" sz="1800" b="1" kern="100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endParaRPr lang="en-US" sz="1800" b="1" kern="100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indent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400" b="1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Includes all organisations who may interact with or be in close proximity to Antarctic Wildlife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72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86E69-B902-D473-4A6B-68264AE19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Importance of prevention through: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8A8A9-A089-B9F3-FE00-9EB861A3F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Limitation of potential contact with Avian Influenza</a:t>
            </a:r>
            <a:endParaRPr lang="en-GB" sz="2400" kern="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Non-essential and non-science visits of Antarctic avian populations are recommended to include initial assessment for Unusual Animal Mortality by an avian scientist or appropriately qualified person with expert advice</a:t>
            </a:r>
            <a:r>
              <a:rPr lang="en-US" sz="24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prior to commencement of visitation. </a:t>
            </a: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Visitation should be cancelled if there is evidence of Unusual Animal Mortality. </a:t>
            </a:r>
            <a:endParaRPr lang="en-GB" sz="2400" kern="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endParaRPr lang="en-GB" sz="2400" kern="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0" indent="0" algn="just">
              <a:spcBef>
                <a:spcPts val="1000"/>
              </a:spcBef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the event of confirmed HPAI in the Antarctic animal community, it is strongly recommended that 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only essential contact occurs after expert Wildlife Health advice has been sought and approval given</a:t>
            </a:r>
            <a:r>
              <a:rPr lang="en-US" sz="24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3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AD8F-6598-86D5-070F-1ED875DC0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Prevention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B5F98-3B3A-2EAF-F31D-6E79E94DD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7" y="1690688"/>
            <a:ext cx="10515600" cy="4351338"/>
          </a:xfrm>
        </p:spPr>
        <p:txBody>
          <a:bodyPr>
            <a:normAutofit/>
          </a:bodyPr>
          <a:lstStyle/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Adherence to governing body protocols including use of PPE as per governing body recommendations.</a:t>
            </a: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 handling of birds unless required as part of authorised activity.</a:t>
            </a: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Relevant organisations to have policy on HPAI and Unusual Animal Mortality Events</a:t>
            </a:r>
          </a:p>
          <a:p>
            <a:pPr indent="0" algn="just">
              <a:spcBef>
                <a:spcPts val="1000"/>
              </a:spcBef>
              <a:spcAft>
                <a:spcPts val="0"/>
              </a:spcAft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Provision of Unusual Animal Mortality Kits(currency updated)</a:t>
            </a: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500"/>
              </a:spcBef>
              <a:spcAft>
                <a:spcPts val="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Training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027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C8FC2-A848-6AF7-2B27-9E6F78C78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Planning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FC00C-E06B-9FCE-4BC1-71FEDC422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1000"/>
              </a:spcBef>
            </a:pPr>
            <a:endParaRPr lang="en-GB" sz="1800" kern="100" dirty="0">
              <a:effectLst/>
              <a:latin typeface="Yu Mincho" panose="02020400000000000000" pitchFamily="18" charset="-128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pPr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All stakeholders are recommended to develop a medical response plan and model which is appropriate to the environment in which contact with HPAI could be reasonably expected to occur. </a:t>
            </a:r>
            <a:endParaRPr lang="en-GB" sz="2400" kern="100" dirty="0">
              <a:effectLst/>
              <a:latin typeface="Yu Mincho" panose="02020400000000000000" pitchFamily="18" charset="-128"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05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70618-299C-71D4-C891-610F4FD8B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Testing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B14B3-4B5E-E3E1-6581-BC675F061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There is no readily available test for HPAI</a:t>
            </a:r>
            <a:endParaRPr lang="en-GB" sz="2400" kern="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PCR tests exist (variably reliable) but requires access to equipment (not universally available).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Negative test is not rule out</a:t>
            </a:r>
          </a:p>
          <a:p>
            <a:pPr indent="0" algn="just">
              <a:spcAft>
                <a:spcPts val="1200"/>
              </a:spcAft>
              <a:buNone/>
            </a:pPr>
            <a:endParaRPr lang="en-US" sz="2400" kern="100" dirty="0">
              <a:ea typeface="Yu Mincho" panose="02020400000000000000" pitchFamily="18" charset="-128"/>
            </a:endParaRPr>
          </a:p>
          <a:p>
            <a:pPr indent="0" algn="just"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Potential non-human veterinary point of care tests Ag/Ab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262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93579-D5EA-B4EC-9082-AA6B1F29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0" dirty="0"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Treatment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791E-35D1-2392-FC06-10D76F12F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mainstay of treatment is supportive management including predicted high level of Intensive Care requirement.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Antivirals: consider current advice and availability (generally recommended but some data showing possible resistance).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 line with current WHO guidance, the JEGHBM recommends </a:t>
            </a: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antiviral treatment in people presenting with flu-like illness if they have been in contact with a bird population in which there was evidence of unusual mortality.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indent="0" algn="just">
              <a:spcAft>
                <a:spcPts val="1200"/>
              </a:spcAft>
              <a:buNone/>
            </a:pPr>
            <a:r>
              <a:rPr lang="en-US" sz="24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 the provision of prophylaxis in those with bird contact in which there is a break of PPE or direct contact with animals showing evidence of unusual mortality. </a:t>
            </a:r>
            <a:endParaRPr lang="en-GB" sz="24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806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0CBE7-32BE-98AA-B8E6-0BB2E8529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Information sharing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B3E26-62C3-5C0F-49C0-428B38447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4800" indent="0">
              <a:spcAft>
                <a:spcPts val="1200"/>
              </a:spcAft>
              <a:buNone/>
            </a:pPr>
            <a:r>
              <a:rPr lang="en-GB" sz="24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COMNAP NAPs and NGOs are strongly encouraged to report and share information on confirmed positive HPAI in animals in Antarctica, and suspected or confirmed cases in humans.</a:t>
            </a:r>
          </a:p>
          <a:p>
            <a:pPr marL="304800" indent="0">
              <a:spcAft>
                <a:spcPts val="1200"/>
              </a:spcAft>
              <a:buNone/>
            </a:pPr>
            <a:r>
              <a:rPr lang="en-GB" sz="2400" kern="0" dirty="0">
                <a:solidFill>
                  <a:srgbClr val="000000"/>
                </a:solidFill>
                <a:ea typeface="Yu Mincho" panose="02020400000000000000" pitchFamily="18" charset="-128"/>
              </a:rPr>
              <a:t>	</a:t>
            </a:r>
            <a:r>
              <a:rPr lang="en-GB" sz="2400" kern="0" dirty="0">
                <a:solidFill>
                  <a:srgbClr val="000000"/>
                </a:solidFill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There will likely be national and international reporting requirements</a:t>
            </a:r>
            <a:endParaRPr lang="en-GB" sz="2400" kern="100" dirty="0">
              <a:solidFill>
                <a:srgbClr val="000000"/>
              </a:solidFill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304800" indent="0">
              <a:spcAft>
                <a:spcPts val="1200"/>
              </a:spcAft>
              <a:buNone/>
            </a:pPr>
            <a:r>
              <a:rPr lang="en-US" sz="24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Future learning- what happens if HPAI mutates, increasing human infectivity?</a:t>
            </a:r>
            <a:endParaRPr lang="en-GB" sz="2400" kern="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762000" lvl="1" indent="0">
              <a:spcAft>
                <a:spcPts val="1200"/>
              </a:spcAft>
              <a:buNone/>
            </a:pPr>
            <a:r>
              <a:rPr lang="en-US" sz="20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Learning from Covid-19, Ebola</a:t>
            </a:r>
            <a:endParaRPr lang="en-GB" sz="2000" kern="100" dirty="0"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pPr marL="762000" lvl="1" indent="0">
              <a:spcAft>
                <a:spcPts val="1200"/>
              </a:spcAft>
              <a:buNone/>
            </a:pPr>
            <a:r>
              <a:rPr lang="en-US" sz="2000" kern="1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Extend to any emerging infectious diseases</a:t>
            </a:r>
            <a:endParaRPr lang="en-GB" sz="2000" kern="100" dirty="0">
              <a:effectLst/>
              <a:latin typeface="Arial" panose="020B0604020202020204" pitchFamily="34" charset="0"/>
              <a:ea typeface="Yu Mincho" panose="02020400000000000000" pitchFamily="18" charset="-128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589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Yu Mincho</vt:lpstr>
      <vt:lpstr>Arial</vt:lpstr>
      <vt:lpstr>Calibri</vt:lpstr>
      <vt:lpstr>Times New Roman</vt:lpstr>
      <vt:lpstr>Office Theme</vt:lpstr>
      <vt:lpstr>PowerPoint Presentation</vt:lpstr>
      <vt:lpstr>HPAI in Humans: JEGHBM Summary and Key Recommendations </vt:lpstr>
      <vt:lpstr>Recommendations and responsibility extend to NAPs, NGOs, IAATO </vt:lpstr>
      <vt:lpstr>Importance of prevention through:</vt:lpstr>
      <vt:lpstr>Prevention continued</vt:lpstr>
      <vt:lpstr>Planning</vt:lpstr>
      <vt:lpstr>Testing</vt:lpstr>
      <vt:lpstr>Treatment</vt:lpstr>
      <vt:lpstr>Information sharing</vt:lpstr>
      <vt:lpstr>Dissemination of this document:</vt:lpstr>
      <vt:lpstr>Thank you!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warner</dc:creator>
  <cp:lastModifiedBy>Jeff Ayton</cp:lastModifiedBy>
  <cp:revision>7</cp:revision>
  <dcterms:created xsi:type="dcterms:W3CDTF">2023-06-28T07:14:18Z</dcterms:created>
  <dcterms:modified xsi:type="dcterms:W3CDTF">2023-08-22T12:33:51Z</dcterms:modified>
</cp:coreProperties>
</file>